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125" r:id="rId1"/>
  </p:sldMasterIdLst>
  <p:notesMasterIdLst>
    <p:notesMasterId r:id="rId68"/>
  </p:notesMasterIdLst>
  <p:handoutMasterIdLst>
    <p:handoutMasterId r:id="rId69"/>
  </p:handoutMasterIdLst>
  <p:sldIdLst>
    <p:sldId id="256" r:id="rId2"/>
    <p:sldId id="270" r:id="rId3"/>
    <p:sldId id="301" r:id="rId4"/>
    <p:sldId id="257" r:id="rId5"/>
    <p:sldId id="298" r:id="rId6"/>
    <p:sldId id="297" r:id="rId7"/>
    <p:sldId id="336" r:id="rId8"/>
    <p:sldId id="321" r:id="rId9"/>
    <p:sldId id="359" r:id="rId10"/>
    <p:sldId id="329" r:id="rId11"/>
    <p:sldId id="271" r:id="rId12"/>
    <p:sldId id="272" r:id="rId13"/>
    <p:sldId id="273" r:id="rId14"/>
    <p:sldId id="303" r:id="rId15"/>
    <p:sldId id="323" r:id="rId16"/>
    <p:sldId id="274" r:id="rId17"/>
    <p:sldId id="299" r:id="rId18"/>
    <p:sldId id="327" r:id="rId19"/>
    <p:sldId id="275" r:id="rId20"/>
    <p:sldId id="276" r:id="rId21"/>
    <p:sldId id="277" r:id="rId22"/>
    <p:sldId id="278" r:id="rId23"/>
    <p:sldId id="326" r:id="rId24"/>
    <p:sldId id="294" r:id="rId25"/>
    <p:sldId id="295" r:id="rId26"/>
    <p:sldId id="296" r:id="rId27"/>
    <p:sldId id="325" r:id="rId28"/>
    <p:sldId id="337" r:id="rId29"/>
    <p:sldId id="281" r:id="rId30"/>
    <p:sldId id="292" r:id="rId31"/>
    <p:sldId id="280" r:id="rId32"/>
    <p:sldId id="293" r:id="rId33"/>
    <p:sldId id="338" r:id="rId34"/>
    <p:sldId id="360" r:id="rId35"/>
    <p:sldId id="282" r:id="rId36"/>
    <p:sldId id="320" r:id="rId37"/>
    <p:sldId id="283" r:id="rId38"/>
    <p:sldId id="339" r:id="rId39"/>
    <p:sldId id="284" r:id="rId40"/>
    <p:sldId id="304" r:id="rId41"/>
    <p:sldId id="285" r:id="rId42"/>
    <p:sldId id="286" r:id="rId43"/>
    <p:sldId id="343" r:id="rId44"/>
    <p:sldId id="344" r:id="rId45"/>
    <p:sldId id="289" r:id="rId46"/>
    <p:sldId id="346" r:id="rId47"/>
    <p:sldId id="347" r:id="rId48"/>
    <p:sldId id="355" r:id="rId49"/>
    <p:sldId id="290" r:id="rId50"/>
    <p:sldId id="287" r:id="rId51"/>
    <p:sldId id="300" r:id="rId52"/>
    <p:sldId id="356" r:id="rId53"/>
    <p:sldId id="305" r:id="rId54"/>
    <p:sldId id="306" r:id="rId55"/>
    <p:sldId id="309" r:id="rId56"/>
    <p:sldId id="328" r:id="rId57"/>
    <p:sldId id="308" r:id="rId58"/>
    <p:sldId id="311" r:id="rId59"/>
    <p:sldId id="310" r:id="rId60"/>
    <p:sldId id="312" r:id="rId61"/>
    <p:sldId id="341" r:id="rId62"/>
    <p:sldId id="332" r:id="rId63"/>
    <p:sldId id="333" r:id="rId64"/>
    <p:sldId id="353" r:id="rId65"/>
    <p:sldId id="357" r:id="rId66"/>
    <p:sldId id="318" r:id="rId6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  <a:srgbClr val="CCCC00"/>
    <a:srgbClr val="339933"/>
    <a:srgbClr val="CC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62" autoAdjust="0"/>
    <p:restoredTop sz="95560" autoAdjust="0"/>
  </p:normalViewPr>
  <p:slideViewPr>
    <p:cSldViewPr snapToGrid="0" snapToObjects="1">
      <p:cViewPr varScale="1">
        <p:scale>
          <a:sx n="83" d="100"/>
          <a:sy n="83" d="100"/>
        </p:scale>
        <p:origin x="330" y="96"/>
      </p:cViewPr>
      <p:guideLst>
        <p:guide orient="horz" pos="2016"/>
        <p:guide pos="432"/>
      </p:guideLst>
    </p:cSldViewPr>
  </p:slideViewPr>
  <p:outlineViewPr>
    <p:cViewPr>
      <p:scale>
        <a:sx n="33" d="100"/>
        <a:sy n="33" d="100"/>
      </p:scale>
      <p:origin x="0" y="107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-786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633C5-78A7-4F74-80BD-C8103D26B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3937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31520" y="160021"/>
            <a:ext cx="2926080" cy="383381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 b="1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632960" y="160021"/>
            <a:ext cx="1950720" cy="383381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31520" y="9041130"/>
            <a:ext cx="2926080" cy="28837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731174" y="9099471"/>
            <a:ext cx="1852507" cy="286703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500"/>
            </a:lvl1pPr>
          </a:lstStyle>
          <a:p>
            <a:pPr>
              <a:defRPr/>
            </a:pPr>
            <a:fld id="{00A46BB7-E68B-401A-98D0-F0D3A305C5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17479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169863" indent="-169863" algn="l" rtl="0" eaLnBrk="0" fontAlgn="base" hangingPunct="0">
      <a:spcBef>
        <a:spcPct val="30000"/>
      </a:spcBef>
      <a:spcAft>
        <a:spcPct val="0"/>
      </a:spcAft>
      <a:buClr>
        <a:schemeClr val="accent2"/>
      </a:buClr>
      <a:buSzPct val="95000"/>
      <a:buFont typeface="Calibri" pitchFamily="34" charset="0"/>
      <a:buChar char="●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04813" indent="-169863" algn="l" rtl="0" eaLnBrk="0" fontAlgn="base" hangingPunct="0">
      <a:spcBef>
        <a:spcPct val="30000"/>
      </a:spcBef>
      <a:spcAft>
        <a:spcPct val="0"/>
      </a:spcAft>
      <a:buClr>
        <a:srgbClr val="009900"/>
      </a:buClr>
      <a:buSzPct val="70000"/>
      <a:buFont typeface="Wingdings" pitchFamily="2" charset="2"/>
      <a:buChar char="n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574675" indent="-169863" algn="l" rtl="0" eaLnBrk="0" fontAlgn="base" hangingPunct="0">
      <a:spcBef>
        <a:spcPct val="30000"/>
      </a:spcBef>
      <a:spcAft>
        <a:spcPct val="0"/>
      </a:spcAft>
      <a:buClr>
        <a:srgbClr val="0070C0"/>
      </a:buClr>
      <a:buSzPct val="70000"/>
      <a:buFont typeface="Wingdings" pitchFamily="2" charset="2"/>
      <a:buChar char="®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itchFamily="34" charset="0"/>
              <a:buChar char="●"/>
              <a:defRPr sz="1500"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>
              <a:spcBef>
                <a:spcPct val="30000"/>
              </a:spcBef>
              <a:buClr>
                <a:srgbClr val="009900"/>
              </a:buClr>
              <a:buSzPct val="7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>
              <a:spcBef>
                <a:spcPct val="30000"/>
              </a:spcBef>
              <a:buClr>
                <a:srgbClr val="0070C0"/>
              </a:buClr>
              <a:buSzPct val="70000"/>
              <a:buFont typeface="Wingdings" pitchFamily="2" charset="2"/>
              <a:buChar char="®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0C3867-DFAE-4EE2-A0FD-C272727E2DF2}" type="slidenum">
              <a:rPr lang="en-US" altLang="en-US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Lele is probably the qualifying child of Mary’s parents</a:t>
            </a:r>
          </a:p>
          <a:p>
            <a:pPr eaLnBrk="1" hangingPunct="1">
              <a:spcBef>
                <a:spcPct val="0"/>
              </a:spcBef>
              <a:buFont typeface="Calibri" pitchFamily="34" charset="0"/>
              <a:buNone/>
            </a:pPr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itchFamily="34" charset="0"/>
              <a:buChar char="●"/>
              <a:defRPr sz="1500"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>
              <a:spcBef>
                <a:spcPct val="30000"/>
              </a:spcBef>
              <a:buClr>
                <a:srgbClr val="009900"/>
              </a:buClr>
              <a:buSzPct val="7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>
              <a:spcBef>
                <a:spcPct val="30000"/>
              </a:spcBef>
              <a:buClr>
                <a:srgbClr val="0070C0"/>
              </a:buClr>
              <a:buSzPct val="70000"/>
              <a:buFont typeface="Wingdings" pitchFamily="2" charset="2"/>
              <a:buChar char="®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A07E7F-E2E4-4FD5-8BE5-14D81B58FC57}" type="slidenum">
              <a:rPr lang="en-US" altLang="en-US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Let’s say Mary has some investment income that gives her a filing requirement and makes her a taxpayer.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Lele’s mother, Mary, would win the tiebreaker if she was a taxpayer, but she’s agreed to give her parents any tax benefits that would be hers.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itchFamily="34" charset="0"/>
              <a:buChar char="●"/>
              <a:defRPr sz="1500"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>
              <a:spcBef>
                <a:spcPct val="30000"/>
              </a:spcBef>
              <a:buClr>
                <a:srgbClr val="009900"/>
              </a:buClr>
              <a:buSzPct val="7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>
              <a:spcBef>
                <a:spcPct val="30000"/>
              </a:spcBef>
              <a:buClr>
                <a:srgbClr val="0070C0"/>
              </a:buClr>
              <a:buSzPct val="70000"/>
              <a:buFont typeface="Wingdings" pitchFamily="2" charset="2"/>
              <a:buChar char="®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BA2ECA-11C3-4FF6-A2F3-F04F4EBD8EA4}" type="slidenum">
              <a:rPr lang="en-US" altLang="en-US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itchFamily="34" charset="0"/>
              <a:buChar char="●"/>
              <a:defRPr sz="1500"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>
              <a:spcBef>
                <a:spcPct val="30000"/>
              </a:spcBef>
              <a:buClr>
                <a:srgbClr val="009900"/>
              </a:buClr>
              <a:buSzPct val="7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>
              <a:spcBef>
                <a:spcPct val="30000"/>
              </a:spcBef>
              <a:buClr>
                <a:srgbClr val="0070C0"/>
              </a:buClr>
              <a:buSzPct val="70000"/>
              <a:buFont typeface="Wingdings" pitchFamily="2" charset="2"/>
              <a:buChar char="®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A770B7-52B1-4280-BA86-EBA702DB1F30}" type="slidenum">
              <a:rPr lang="en-US" altLang="en-US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If Alex and Sara claimed EIC, we’d have to answer “Yes” to box 21.</a:t>
            </a: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itchFamily="34" charset="0"/>
              <a:buChar char="●"/>
              <a:defRPr sz="1500"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>
              <a:spcBef>
                <a:spcPct val="30000"/>
              </a:spcBef>
              <a:buClr>
                <a:srgbClr val="009900"/>
              </a:buClr>
              <a:buSzPct val="7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>
              <a:spcBef>
                <a:spcPct val="30000"/>
              </a:spcBef>
              <a:buClr>
                <a:srgbClr val="0070C0"/>
              </a:buClr>
              <a:buSzPct val="70000"/>
              <a:buFont typeface="Wingdings" pitchFamily="2" charset="2"/>
              <a:buChar char="®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3C50BE-19FC-4427-81E8-CDC1A33B2ECF}" type="slidenum">
              <a:rPr lang="en-US" altLang="en-US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We said Sara made $5,000 before the accident. Suppose it had been less than the exemption amount?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itchFamily="34" charset="0"/>
              <a:buChar char="●"/>
              <a:defRPr sz="1500"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>
              <a:spcBef>
                <a:spcPct val="30000"/>
              </a:spcBef>
              <a:buClr>
                <a:srgbClr val="009900"/>
              </a:buClr>
              <a:buSzPct val="7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>
              <a:spcBef>
                <a:spcPct val="30000"/>
              </a:spcBef>
              <a:buClr>
                <a:srgbClr val="0070C0"/>
              </a:buClr>
              <a:buSzPct val="70000"/>
              <a:buFont typeface="Wingdings" pitchFamily="2" charset="2"/>
              <a:buChar char="®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7C7D77-89DD-4D1B-AF47-B44553E34DD6}" type="slidenum">
              <a:rPr lang="en-US" altLang="en-US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These are important...and sometimes forgotten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itchFamily="34" charset="0"/>
              <a:buChar char="●"/>
              <a:defRPr sz="1500"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>
              <a:spcBef>
                <a:spcPct val="30000"/>
              </a:spcBef>
              <a:buClr>
                <a:srgbClr val="009900"/>
              </a:buClr>
              <a:buSzPct val="7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>
              <a:spcBef>
                <a:spcPct val="30000"/>
              </a:spcBef>
              <a:buClr>
                <a:srgbClr val="0070C0"/>
              </a:buClr>
              <a:buSzPct val="70000"/>
              <a:buFont typeface="Wingdings" pitchFamily="2" charset="2"/>
              <a:buChar char="®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B130C7-A4C4-4D26-941B-777AE6AF42E6}" type="slidenum">
              <a:rPr lang="en-US" altLang="en-US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itchFamily="34" charset="0"/>
              <a:buChar char="●"/>
              <a:defRPr sz="1500"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>
              <a:spcBef>
                <a:spcPct val="30000"/>
              </a:spcBef>
              <a:buClr>
                <a:srgbClr val="009900"/>
              </a:buClr>
              <a:buSzPct val="7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>
              <a:spcBef>
                <a:spcPct val="30000"/>
              </a:spcBef>
              <a:buClr>
                <a:srgbClr val="0070C0"/>
              </a:buClr>
              <a:buSzPct val="70000"/>
              <a:buFont typeface="Wingdings" pitchFamily="2" charset="2"/>
              <a:buChar char="®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567792-A3C1-4D46-88E3-77113458D2F3}" type="slidenum">
              <a:rPr lang="en-US" altLang="en-US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How many use a chart for single or MFJ?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itchFamily="34" charset="0"/>
              <a:buChar char="●"/>
              <a:defRPr sz="1500"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>
              <a:spcBef>
                <a:spcPct val="30000"/>
              </a:spcBef>
              <a:buClr>
                <a:srgbClr val="009900"/>
              </a:buClr>
              <a:buSzPct val="7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>
              <a:spcBef>
                <a:spcPct val="30000"/>
              </a:spcBef>
              <a:buClr>
                <a:srgbClr val="0070C0"/>
              </a:buClr>
              <a:buSzPct val="70000"/>
              <a:buFont typeface="Wingdings" pitchFamily="2" charset="2"/>
              <a:buChar char="®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D967FF-B0DD-4EEA-8636-D49AB0C804E9}" type="slidenum">
              <a:rPr lang="en-US" altLang="en-US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mtClean="0"/>
              <a:t>Covers eight tax benefits. Does not cover student loans.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mtClean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mtClean="0"/>
              <a:t>Charts tell if you have a qualifying child, but there are also OTHER REQUIREMENTS.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mtClean="0"/>
              <a:t>Taxpayer is referred to as “you.” Child or other person is referred to as “him” or “her.”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itchFamily="34" charset="0"/>
              <a:buChar char="●"/>
              <a:defRPr sz="1500"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>
              <a:spcBef>
                <a:spcPct val="30000"/>
              </a:spcBef>
              <a:buClr>
                <a:srgbClr val="009900"/>
              </a:buClr>
              <a:buSzPct val="7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>
              <a:spcBef>
                <a:spcPct val="30000"/>
              </a:spcBef>
              <a:buClr>
                <a:srgbClr val="0070C0"/>
              </a:buClr>
              <a:buSzPct val="70000"/>
              <a:buFont typeface="Wingdings" pitchFamily="2" charset="2"/>
              <a:buChar char="®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C8384A-6DF0-47D1-BE7D-D81ECA5AF7E2}" type="slidenum">
              <a:rPr lang="en-US" altLang="en-US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itchFamily="34" charset="0"/>
              <a:buChar char="●"/>
              <a:defRPr sz="1500"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>
              <a:spcBef>
                <a:spcPct val="30000"/>
              </a:spcBef>
              <a:buClr>
                <a:srgbClr val="009900"/>
              </a:buClr>
              <a:buSzPct val="7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>
              <a:spcBef>
                <a:spcPct val="30000"/>
              </a:spcBef>
              <a:buClr>
                <a:srgbClr val="0070C0"/>
              </a:buClr>
              <a:buSzPct val="70000"/>
              <a:buFont typeface="Wingdings" pitchFamily="2" charset="2"/>
              <a:buChar char="®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D784B9-0D3F-4C5C-898D-91A99293441C}" type="slidenum">
              <a:rPr lang="en-US" altLang="en-US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itchFamily="34" charset="0"/>
              <a:buChar char="●"/>
              <a:defRPr sz="1500"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>
              <a:spcBef>
                <a:spcPct val="30000"/>
              </a:spcBef>
              <a:buClr>
                <a:srgbClr val="009900"/>
              </a:buClr>
              <a:buSzPct val="7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>
              <a:spcBef>
                <a:spcPct val="30000"/>
              </a:spcBef>
              <a:buClr>
                <a:srgbClr val="0070C0"/>
              </a:buClr>
              <a:buSzPct val="70000"/>
              <a:buFont typeface="Wingdings" pitchFamily="2" charset="2"/>
              <a:buChar char="®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D7E87AA-368D-45B7-9280-ECCB0BC58C7D}" type="slidenum">
              <a:rPr lang="en-US" altLang="en-US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If taxpayer is filing MFJ, questions refer to </a:t>
            </a:r>
            <a:r>
              <a:rPr lang="en-US" altLang="en-US" u="sng" smtClean="0"/>
              <a:t>either</a:t>
            </a:r>
            <a:r>
              <a:rPr lang="en-US" altLang="en-US" smtClean="0"/>
              <a:t> the taxpayer or spouse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itchFamily="34" charset="0"/>
              <a:buChar char="●"/>
              <a:defRPr sz="1500"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>
              <a:spcBef>
                <a:spcPct val="30000"/>
              </a:spcBef>
              <a:buClr>
                <a:srgbClr val="009900"/>
              </a:buClr>
              <a:buSzPct val="7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>
              <a:spcBef>
                <a:spcPct val="30000"/>
              </a:spcBef>
              <a:buClr>
                <a:srgbClr val="0070C0"/>
              </a:buClr>
              <a:buSzPct val="70000"/>
              <a:buFont typeface="Wingdings" pitchFamily="2" charset="2"/>
              <a:buChar char="®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6C6C57-00ED-4BE8-B6EE-FBB2369B6A06}" type="slidenum">
              <a:rPr lang="en-US" altLang="en-US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itchFamily="34" charset="0"/>
              <a:buChar char="●"/>
              <a:defRPr sz="1500"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>
              <a:spcBef>
                <a:spcPct val="30000"/>
              </a:spcBef>
              <a:buClr>
                <a:srgbClr val="009900"/>
              </a:buClr>
              <a:buSzPct val="7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>
              <a:spcBef>
                <a:spcPct val="30000"/>
              </a:spcBef>
              <a:buClr>
                <a:srgbClr val="0070C0"/>
              </a:buClr>
              <a:buSzPct val="70000"/>
              <a:buFont typeface="Wingdings" pitchFamily="2" charset="2"/>
              <a:buChar char="®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C1F155-7062-45F0-A395-DC201CD9C707}" type="slidenum">
              <a:rPr lang="en-US" altLang="en-US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itchFamily="34" charset="0"/>
              <a:buChar char="●"/>
              <a:defRPr sz="1500"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>
              <a:spcBef>
                <a:spcPct val="30000"/>
              </a:spcBef>
              <a:buClr>
                <a:srgbClr val="009900"/>
              </a:buClr>
              <a:buSzPct val="7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>
              <a:spcBef>
                <a:spcPct val="30000"/>
              </a:spcBef>
              <a:buClr>
                <a:srgbClr val="0070C0"/>
              </a:buClr>
              <a:buSzPct val="70000"/>
              <a:buFont typeface="Wingdings" pitchFamily="2" charset="2"/>
              <a:buChar char="®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5209AB5-9141-48CB-BACF-5BB280D328EF}" type="slidenum">
              <a:rPr lang="en-US" altLang="en-US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Lele’s mother, Mary, would win the tiebreaker.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2"/>
              </a:buClr>
              <a:buSzPct val="95000"/>
              <a:buFont typeface="Calibri" pitchFamily="34" charset="0"/>
              <a:buChar char="●"/>
              <a:defRPr sz="1500"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>
              <a:spcBef>
                <a:spcPct val="30000"/>
              </a:spcBef>
              <a:buClr>
                <a:srgbClr val="009900"/>
              </a:buClr>
              <a:buSzPct val="70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>
              <a:spcBef>
                <a:spcPct val="30000"/>
              </a:spcBef>
              <a:buClr>
                <a:srgbClr val="0070C0"/>
              </a:buClr>
              <a:buSzPct val="70000"/>
              <a:buFont typeface="Wingdings" pitchFamily="2" charset="2"/>
              <a:buChar char="®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629DFA-8D52-4CC8-8B22-2B89EAFD2CBF}" type="slidenum">
              <a:rPr lang="en-US" altLang="en-US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720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5957888"/>
            <a:ext cx="46132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22363"/>
            <a:ext cx="7162800" cy="2387600"/>
          </a:xfr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10000"/>
            <a:ext cx="7162800" cy="14478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43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jec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79"/>
            <a:ext cx="7543800" cy="10744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14400" y="4038600"/>
            <a:ext cx="762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474B78"/>
                </a:solidFill>
              </a:defRPr>
            </a:lvl1pPr>
          </a:lstStyle>
          <a:p>
            <a:pPr>
              <a:defRPr/>
            </a:pPr>
            <a:fld id="{7AA06476-22F8-458C-82FF-5591C00A29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96899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A02E8-9224-4070-862B-E40FA05771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58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84" y="2133600"/>
            <a:ext cx="3657600" cy="38696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600"/>
            <a:ext cx="3657600" cy="38696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DCB53-3FB7-4EAE-A9CD-C8CDFA8C22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10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79" y="2147888"/>
            <a:ext cx="3657600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579" y="2971799"/>
            <a:ext cx="3657600" cy="300758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47888"/>
            <a:ext cx="3657600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971800"/>
            <a:ext cx="3657600" cy="300758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118D-69FB-4134-BE97-B1AD279059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48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54505" y="4114800"/>
            <a:ext cx="7543800" cy="187935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54505" y="2141538"/>
            <a:ext cx="7543800" cy="18796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EBEB-D9AF-4094-84E7-2E6D919888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52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ve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50495" y="4124158"/>
            <a:ext cx="7543800" cy="18796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950495" y="2141661"/>
            <a:ext cx="7543800" cy="187935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31042-6A38-402F-B070-00CEBB839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07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DC2AA-6B91-40D1-94BE-4BF5A7DBC7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05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16C21-4801-407E-A604-B2BEE26861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61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bjec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79"/>
            <a:ext cx="7543800" cy="10744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14400" y="3962400"/>
            <a:ext cx="762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474B78"/>
                </a:solidFill>
              </a:defRPr>
            </a:lvl1pPr>
          </a:lstStyle>
          <a:p>
            <a:pPr>
              <a:defRPr/>
            </a:pPr>
            <a:fld id="{A12AA330-8BF9-43A1-9C6C-97F181D9F7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52773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solidFill>
            <a:srgbClr val="6720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54088" y="21336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493838" y="6213475"/>
            <a:ext cx="345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28650" y="6213475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025A7E-D569-4AFF-9CDF-D1CAB55C85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0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6273800"/>
            <a:ext cx="273208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5" r:id="rId9"/>
    <p:sldLayoutId id="2147484186" r:id="rId10"/>
  </p:sldLayoutIdLst>
  <p:hf hdr="0" dt="0"/>
  <p:txStyles>
    <p:titleStyle>
      <a:lvl1pPr marL="5556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 kern="1200">
          <a:solidFill>
            <a:schemeClr val="bg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556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ea typeface="Verdana" pitchFamily="34" charset="0"/>
          <a:cs typeface="Verdana" pitchFamily="34" charset="0"/>
        </a:defRPr>
      </a:lvl2pPr>
      <a:lvl3pPr marL="5556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ea typeface="Verdana" pitchFamily="34" charset="0"/>
          <a:cs typeface="Verdana" pitchFamily="34" charset="0"/>
        </a:defRPr>
      </a:lvl3pPr>
      <a:lvl4pPr marL="5556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ea typeface="Verdana" pitchFamily="34" charset="0"/>
          <a:cs typeface="Verdana" pitchFamily="34" charset="0"/>
        </a:defRPr>
      </a:lvl4pPr>
      <a:lvl5pPr marL="5556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ea typeface="Verdana" pitchFamily="34" charset="0"/>
          <a:cs typeface="Verdana" pitchFamily="34" charset="0"/>
        </a:defRPr>
      </a:lvl5pPr>
      <a:lvl6pPr marL="512763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ea typeface="Verdana" pitchFamily="34" charset="0"/>
          <a:cs typeface="Verdana" pitchFamily="34" charset="0"/>
        </a:defRPr>
      </a:lvl6pPr>
      <a:lvl7pPr marL="969963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ea typeface="Verdana" pitchFamily="34" charset="0"/>
          <a:cs typeface="Verdana" pitchFamily="34" charset="0"/>
        </a:defRPr>
      </a:lvl7pPr>
      <a:lvl8pPr marL="1427163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ea typeface="Verdana" pitchFamily="34" charset="0"/>
          <a:cs typeface="Verdana" pitchFamily="34" charset="0"/>
        </a:defRPr>
      </a:lvl8pPr>
      <a:lvl9pPr marL="1884363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  <a:ea typeface="Verdana" pitchFamily="34" charset="0"/>
          <a:cs typeface="Verdana" pitchFamily="34" charset="0"/>
        </a:defRPr>
      </a:lvl9pPr>
    </p:titleStyle>
    <p:bodyStyle>
      <a:lvl1pPr marL="344488" indent="-344488" algn="l" rtl="0" eaLnBrk="0" fontAlgn="base" hangingPunct="0">
        <a:spcBef>
          <a:spcPts val="1000"/>
        </a:spcBef>
        <a:spcAft>
          <a:spcPct val="0"/>
        </a:spcAft>
        <a:buClr>
          <a:srgbClr val="67202F"/>
        </a:buClr>
        <a:buSzPct val="90000"/>
        <a:buFont typeface="Calibri" pitchFamily="34" charset="0"/>
        <a:buChar char="●"/>
        <a:defRPr sz="40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858838" indent="-288925" algn="l" rtl="0" eaLnBrk="0" fontAlgn="base" hangingPunct="0">
        <a:spcBef>
          <a:spcPts val="500"/>
        </a:spcBef>
        <a:spcAft>
          <a:spcPct val="0"/>
        </a:spcAft>
        <a:buClr>
          <a:srgbClr val="984807"/>
        </a:buClr>
        <a:buFont typeface="Calibri" pitchFamily="34" charset="0"/>
        <a:buChar char="−"/>
        <a:defRPr sz="36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316038" indent="-228600" algn="l" rtl="0" eaLnBrk="0" fontAlgn="base" hangingPunct="0">
        <a:spcBef>
          <a:spcPts val="500"/>
        </a:spcBef>
        <a:spcAft>
          <a:spcPct val="0"/>
        </a:spcAft>
        <a:buClr>
          <a:srgbClr val="215968"/>
        </a:buClr>
        <a:buSzPct val="120000"/>
        <a:buFont typeface="Calibri" pitchFamily="34" charset="0"/>
        <a:buChar char="▪"/>
        <a:defRPr sz="32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0" fontAlgn="base" hangingPunct="0">
        <a:spcBef>
          <a:spcPts val="500"/>
        </a:spcBef>
        <a:spcAft>
          <a:spcPct val="0"/>
        </a:spcAft>
        <a:buFont typeface="Arial" charset="0"/>
        <a:buChar char="•"/>
        <a:defRPr sz="28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0" fontAlgn="base" hangingPunct="0">
        <a:spcBef>
          <a:spcPts val="500"/>
        </a:spcBef>
        <a:spcAft>
          <a:spcPct val="0"/>
        </a:spcAft>
        <a:buFont typeface="Arial" charset="0"/>
        <a:buChar char="•"/>
        <a:defRPr sz="28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Using the Qualifying Child Charts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914400" y="4864100"/>
            <a:ext cx="6232525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Why and How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Terms You Need to Know</a:t>
            </a:r>
            <a:br>
              <a:rPr lang="en-US" dirty="0"/>
            </a:br>
            <a:r>
              <a:rPr lang="en-US" dirty="0"/>
              <a:t>(See back of laminated tri-fold)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Any other taxpayer</a:t>
            </a:r>
          </a:p>
          <a:p>
            <a:pPr eaLnBrk="1" hangingPunct="1"/>
            <a:r>
              <a:rPr lang="en-US" altLang="en-US" smtClean="0"/>
              <a:t>Temporary absence</a:t>
            </a:r>
          </a:p>
          <a:p>
            <a:pPr eaLnBrk="1" hangingPunct="1"/>
            <a:r>
              <a:rPr lang="en-US" altLang="en-US" smtClean="0"/>
              <a:t>Tie-breaker Rules</a:t>
            </a:r>
          </a:p>
          <a:p>
            <a:pPr eaLnBrk="1" hangingPunct="1"/>
            <a:r>
              <a:rPr lang="en-US" altLang="en-US" smtClean="0"/>
              <a:t>U.S. national</a:t>
            </a: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0"/>
            <a:ext cx="1573212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862CD01-CA05-4AD7-88BC-E0C416EFF6C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Start with Qualifying Child Chart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2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Use one taxpayer (or a taxpayer couple if filing MFJ) – referred to as “you”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And one child or other person – referred to as “him” or “her”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Use the child’s name when asking the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2CB195C-AFD8-48A5-9015-AB63A9FA389C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Use the Child’s Name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If the child’s name is Joe, start at Box 1 and ask, “Was Joe a U.S. citizen or national or a resident of the U.S., Mexico or Canada for some part of the tax year?”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E1B871C-40EB-49D9-AE83-57A45E4795C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03688"/>
            <a:ext cx="8763000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Follow the arrows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17413" name="Content Placeholder 2"/>
          <p:cNvSpPr>
            <a:spLocks noGrp="1"/>
          </p:cNvSpPr>
          <p:nvPr>
            <p:ph sz="quarter" idx="12"/>
          </p:nvPr>
        </p:nvSpPr>
        <p:spPr>
          <a:xfrm>
            <a:off x="763588" y="1936750"/>
            <a:ext cx="7543800" cy="2035175"/>
          </a:xfrm>
        </p:spPr>
        <p:txBody>
          <a:bodyPr/>
          <a:lstStyle/>
          <a:p>
            <a:pPr eaLnBrk="1" hangingPunct="1"/>
            <a:r>
              <a:rPr lang="en-US" altLang="en-US" smtClean="0"/>
              <a:t>If the answer to the question in Box 1 is “yes,” follow the yes arrow to Box 3.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9263" y="4389438"/>
            <a:ext cx="0" cy="8778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3FE7593-76C3-40BE-9E89-9470FED3376B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Box 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Ask, “Was Joe your son, daughter, stepchild, eligible foster child, brother, sister, half-brother, half-sister, stepbrother, stepsister, or a descendant of any of them?”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A886A31-AA63-4E7F-8985-F5931D71A99C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62275"/>
            <a:ext cx="78359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Follow the arrows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sz="quarter" idx="12"/>
          </p:nvPr>
        </p:nvSpPr>
        <p:spPr>
          <a:xfrm>
            <a:off x="685800" y="1924050"/>
            <a:ext cx="7812088" cy="409575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If the answer to the question in Box 3 is “yes,” follow the yes arrow to Box 5.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And ask the question in Box 5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85800" y="3429000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7197BC0-B70F-4906-954F-E17D479884C9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Blue boxes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When you get to a blue box, STOP.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The blue box lists ALL the benefits for which this child qualifies the taxpayer.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Read the whole box. Important information is included in parentheses after most benefits.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BAEF2A8-1A57-4227-B3CA-4EADD38B49B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Repeat for Other Children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If there is an additional child (or household or family member)</a:t>
            </a:r>
          </a:p>
          <a:p>
            <a:pPr eaLnBrk="1" hangingPunct="1"/>
            <a:r>
              <a:rPr lang="en-US" altLang="en-US" smtClean="0"/>
              <a:t>Whose situation is different,</a:t>
            </a:r>
          </a:p>
          <a:p>
            <a:pPr eaLnBrk="1" hangingPunct="1"/>
            <a:r>
              <a:rPr lang="en-US" altLang="en-US" smtClean="0"/>
              <a:t>You may get to a different blue box.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4F32303-F3DE-4611-A4E8-AE446846D0AA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Start with the middle generation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2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If the household has multiple generations, don’t start with the grandchildren, start with the children.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You’ll need to determine if they ARE dependents before you can determine if they HAVE dependents.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4CD1CD3-8A86-4BD4-8659-BC4818F9433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Start with Qualifying Child Chart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2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Even if you are analyzing a person who is not a qualifying child, start with the Qualifying Child Chart (Chart 1). You will be directed to the Qualifying Relative Chart (Chart 2) if appropriate.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It is easy to mistake the child of a non-custodial parent as a qualifying relative. Start with the Qualifying Child Chart.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70C3936-DE4E-4706-800F-E0218234DFD7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Why?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ctr" eaLnBrk="1" hangingPunct="1">
              <a:buFont typeface="Calibri" pitchFamily="34" charset="0"/>
              <a:buNone/>
            </a:pPr>
            <a:endParaRPr lang="en-US" altLang="en-US" smtClean="0"/>
          </a:p>
          <a:p>
            <a:pPr marL="0" indent="0" algn="ctr" eaLnBrk="1" hangingPunct="1">
              <a:buFont typeface="Calibri" pitchFamily="34" charset="0"/>
              <a:buNone/>
            </a:pPr>
            <a:r>
              <a:rPr lang="en-US" altLang="en-US" smtClean="0"/>
              <a:t>An easy tool for a </a:t>
            </a:r>
          </a:p>
          <a:p>
            <a:pPr marL="0" indent="0" algn="ctr" eaLnBrk="1" hangingPunct="1">
              <a:buFont typeface="Calibri" pitchFamily="34" charset="0"/>
              <a:buNone/>
            </a:pPr>
            <a:r>
              <a:rPr lang="en-US" altLang="en-US" smtClean="0"/>
              <a:t>clear, comprehensive </a:t>
            </a:r>
          </a:p>
          <a:p>
            <a:pPr marL="0" indent="0" algn="ctr" eaLnBrk="1" hangingPunct="1">
              <a:buFont typeface="Calibri" pitchFamily="34" charset="0"/>
              <a:buNone/>
            </a:pPr>
            <a:r>
              <a:rPr lang="en-US" altLang="en-US" smtClean="0"/>
              <a:t>answer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F06CEEA-EE13-434B-9579-E8D5CACA449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It looks very complicated, but...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2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If your child’s situation is straight- forward, the chart will take you straight down the left-hand side to Box 29.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These are the same 10 questions you would answer from Page C-3 of the Resource Guide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697F85C-E6BB-4AE8-B8BD-0AC69343E543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0"/>
            <a:ext cx="5305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24325" y="331788"/>
            <a:ext cx="2514600" cy="60356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395288"/>
            <a:ext cx="3276600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rgbClr val="67202F"/>
              </a:buClr>
              <a:buSzPct val="90000"/>
              <a:buFont typeface="Calibri" pitchFamily="34" charset="0"/>
              <a:buChar char="●"/>
              <a:defRPr sz="40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itchFamily="34" charset="0"/>
              <a:buChar char="−"/>
              <a:defRPr sz="36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itchFamily="34" charset="0"/>
              <a:buChar char="▪"/>
              <a:defRPr sz="32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ts val="500"/>
              </a:spcBef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ts val="500"/>
              </a:spcBef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Cambria" pitchFamily="18" charset="0"/>
              <a:buAutoNum type="arabicPeriod"/>
            </a:pPr>
            <a:r>
              <a:rPr lang="en-US" altLang="en-US" sz="2000">
                <a:cs typeface="Arial" charset="0"/>
              </a:rPr>
              <a:t>Citizenship?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Cambria" pitchFamily="18" charset="0"/>
              <a:buAutoNum type="arabicPeriod"/>
            </a:pPr>
            <a:r>
              <a:rPr lang="en-US" altLang="en-US" sz="2000">
                <a:cs typeface="Arial" charset="0"/>
              </a:rPr>
              <a:t>Relationship?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Cambria" pitchFamily="18" charset="0"/>
              <a:buAutoNum type="arabicPeriod"/>
            </a:pPr>
            <a:r>
              <a:rPr lang="en-US" altLang="en-US" sz="2000">
                <a:cs typeface="Arial" charset="0"/>
              </a:rPr>
              <a:t>Age?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Cambria" pitchFamily="18" charset="0"/>
              <a:buAutoNum type="arabicPeriod"/>
            </a:pPr>
            <a:r>
              <a:rPr lang="en-US" altLang="en-US" sz="2000">
                <a:cs typeface="Arial" charset="0"/>
              </a:rPr>
              <a:t>Younger than you?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Cambria" pitchFamily="18" charset="0"/>
              <a:buAutoNum type="arabicPeriod"/>
            </a:pPr>
            <a:r>
              <a:rPr lang="en-US" altLang="en-US" sz="2000">
                <a:cs typeface="Arial" charset="0"/>
              </a:rPr>
              <a:t>Residency?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Cambria" pitchFamily="18" charset="0"/>
              <a:buAutoNum type="arabicPeriod"/>
            </a:pPr>
            <a:r>
              <a:rPr lang="en-US" altLang="en-US" sz="2000">
                <a:cs typeface="Arial" charset="0"/>
              </a:rPr>
              <a:t>Child of more than </a:t>
            </a:r>
            <a:br>
              <a:rPr lang="en-US" altLang="en-US" sz="2000">
                <a:cs typeface="Arial" charset="0"/>
              </a:rPr>
            </a:br>
            <a:r>
              <a:rPr lang="en-US" altLang="en-US" sz="2000">
                <a:cs typeface="Arial" charset="0"/>
              </a:rPr>
              <a:t>one taxpayer?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Cambria" pitchFamily="18" charset="0"/>
              <a:buAutoNum type="arabicPeriod"/>
            </a:pPr>
            <a:endParaRPr lang="en-US" altLang="en-US" sz="2000"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Cambria" pitchFamily="18" charset="0"/>
              <a:buAutoNum type="arabicPeriod"/>
            </a:pPr>
            <a:endParaRPr lang="en-US" altLang="en-US" sz="2000"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Cambria" pitchFamily="18" charset="0"/>
              <a:buAutoNum type="arabicPeriod"/>
            </a:pPr>
            <a:r>
              <a:rPr lang="en-US" altLang="en-US" sz="2000">
                <a:cs typeface="Arial" charset="0"/>
              </a:rPr>
              <a:t>Child filing MFJ?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Cambria" pitchFamily="18" charset="0"/>
              <a:buAutoNum type="arabicPeriod"/>
            </a:pPr>
            <a:r>
              <a:rPr lang="en-US" altLang="en-US" sz="2000">
                <a:cs typeface="Arial" charset="0"/>
              </a:rPr>
              <a:t>Can you be claimed as a dependent?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Cambria" pitchFamily="18" charset="0"/>
              <a:buAutoNum type="arabicPeriod"/>
            </a:pPr>
            <a:r>
              <a:rPr lang="en-US" altLang="en-US" sz="2000">
                <a:cs typeface="Arial" charset="0"/>
              </a:rPr>
              <a:t>Parent separated and filing separate returns?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Cambria" pitchFamily="18" charset="0"/>
              <a:buAutoNum type="arabicPeriod"/>
            </a:pPr>
            <a:r>
              <a:rPr lang="en-US" altLang="en-US" sz="2000">
                <a:cs typeface="Arial" charset="0"/>
              </a:rPr>
              <a:t>Did the child provide more than ½ of his own support?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charset="0"/>
              </a:rPr>
              <a:t>Then, person is qualifying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cs typeface="Arial" charset="0"/>
              </a:rPr>
              <a:t>child for all possible benefits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43100" y="533400"/>
            <a:ext cx="2247900" cy="762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09800" y="914400"/>
            <a:ext cx="1905000" cy="762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295400" y="1219200"/>
            <a:ext cx="2895600" cy="2286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43200" y="1524000"/>
            <a:ext cx="1371600" cy="3048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57400" y="1828800"/>
            <a:ext cx="2133600" cy="3048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09800" y="2438400"/>
            <a:ext cx="190500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38400" y="3344863"/>
            <a:ext cx="1676400" cy="23653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057400" y="3810000"/>
            <a:ext cx="2057400" cy="762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15" name="Straight Arrow Connector 13314"/>
          <p:cNvCxnSpPr/>
          <p:nvPr/>
        </p:nvCxnSpPr>
        <p:spPr>
          <a:xfrm flipV="1">
            <a:off x="3140075" y="4191000"/>
            <a:ext cx="974725" cy="20002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22" name="Straight Arrow Connector 13321"/>
          <p:cNvCxnSpPr/>
          <p:nvPr/>
        </p:nvCxnSpPr>
        <p:spPr>
          <a:xfrm flipV="1">
            <a:off x="3238500" y="4724400"/>
            <a:ext cx="876300" cy="18097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40" name="Rounded Rectangle 13339"/>
          <p:cNvSpPr/>
          <p:nvPr/>
        </p:nvSpPr>
        <p:spPr>
          <a:xfrm>
            <a:off x="3962400" y="4800600"/>
            <a:ext cx="2636838" cy="1463675"/>
          </a:xfrm>
          <a:prstGeom prst="roundRect">
            <a:avLst>
              <a:gd name="adj" fmla="val 1769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215ABB8-C1ED-46FA-9B62-3D93E062422F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3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If situation is not straight-forward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Follow the arrows and you will arrive at the correct answer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E61AAF0-B510-43E0-A5E6-539E62609DB4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Child (John) is self-supporting (because he receives social security survivor benefits used for his support).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82932C6-AD36-4DBA-AA64-A46066FA57F2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89868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Start with John as QC of parents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7200" y="1839913"/>
            <a:ext cx="0" cy="7508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57200" y="2979738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" y="3810000"/>
            <a:ext cx="0" cy="412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7200" y="4343400"/>
            <a:ext cx="0" cy="1555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7200" y="4922838"/>
            <a:ext cx="0" cy="1825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7200" y="5486400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05200" y="1565275"/>
            <a:ext cx="4648200" cy="15700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Ask: Was John a US citizen or national or a resident alien of the US, Mexico or Canada for some part of the tax year?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3800" y="1820863"/>
            <a:ext cx="4648200" cy="1939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Ask: Was John your son, daughter, stepchild, eligible foster child, brother, sister, half-brother, half-sister, stepbrother, stepsister, or a descendant of any of them?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600" y="2179638"/>
            <a:ext cx="4648200" cy="831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Ask: Was John under age 19 at the end of the year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400" y="2540000"/>
            <a:ext cx="4648200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Ask: Was John younger than you?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14800" y="2765425"/>
            <a:ext cx="4876800" cy="15700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Ask: Except for temporary absences, did John live with you for more than half the year? (See exceptions for birth, death or kidnapping.)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19650" y="3170238"/>
            <a:ext cx="4324350" cy="26765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Ask: Is John the qualifying child for any other taxpayer? [i.e. Did John live with any other close relative (for example, parent, grandparent etc., aunt, uncle, older sibling)] for more than ½ the year?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8E25515-970A-40C7-8B69-F58251C82456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701800"/>
            <a:ext cx="87503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Continue with John as QC of parents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04813" y="1660525"/>
            <a:ext cx="0" cy="1981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04813" y="3819525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4813" y="4352925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04813" y="4733925"/>
            <a:ext cx="0" cy="1031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24425" y="2270125"/>
            <a:ext cx="3810000" cy="1939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Ask: Is John filing a MFJ tax return? [Answer “no” if filing only to get a refund of withholding or estimated tax paid.]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00" y="2640013"/>
            <a:ext cx="4208463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Ask: Can you, the TP, be claimed as a dependent on anyone else’s return?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3009900"/>
            <a:ext cx="4375150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Ask: Are John’s parents divorced, legally separated or lived apart all last ½ of the year?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86D9023-9E95-422C-AF6A-BE2C0021B15C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98625"/>
            <a:ext cx="87820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Continue with John as QC of parents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278438" y="1952625"/>
            <a:ext cx="0" cy="1825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4616450" y="2122488"/>
            <a:ext cx="1447800" cy="23764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2478088"/>
            <a:ext cx="3048000" cy="120015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Ask: Did John provide more than ½ his own support?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4876800"/>
            <a:ext cx="7239000" cy="15700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John is your qualifying child for earned income credit IF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He is not married,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Both you and he have valid SSNs, and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/>
              <a:t>You are not the qualifying child of another taxpayer.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6400" y="1219200"/>
            <a:ext cx="0" cy="2174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772400" y="1328738"/>
            <a:ext cx="457200" cy="15875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CF89F98-A190-4C02-B52B-3021852399B2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2" y="1677988"/>
            <a:ext cx="87820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Continue with John as QC of parents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6150" y="5034646"/>
            <a:ext cx="3962400" cy="15700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But note: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/>
              <a:t>No head of household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/>
              <a:t>No dependency exemption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/>
              <a:t>No child tax credit, etc.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16450" y="2070100"/>
            <a:ext cx="1447800" cy="23780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6C71023-4F40-46F1-8816-EA25C49BE0D2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Enter John in the Dependents Section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32772" name="Content Placeholder 11"/>
          <p:cNvSpPr>
            <a:spLocks noGrp="1"/>
          </p:cNvSpPr>
          <p:nvPr>
            <p:ph sz="quarter" idx="12"/>
          </p:nvPr>
        </p:nvSpPr>
        <p:spPr>
          <a:xfrm>
            <a:off x="628650" y="1892300"/>
            <a:ext cx="7869238" cy="4127500"/>
          </a:xfrm>
        </p:spPr>
        <p:txBody>
          <a:bodyPr/>
          <a:lstStyle/>
          <a:p>
            <a:pPr eaLnBrk="1" hangingPunct="1"/>
            <a:r>
              <a:rPr lang="en-US" altLang="en-US" smtClean="0"/>
              <a:t>Not a dependent, but yes for EIC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5294313"/>
            <a:ext cx="1295400" cy="2286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pic>
        <p:nvPicPr>
          <p:cNvPr id="3277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4763"/>
            <a:ext cx="12033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2881313"/>
            <a:ext cx="7775575" cy="286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79463" y="4168775"/>
            <a:ext cx="4856162" cy="4238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DDCE776-32C1-4FAD-AAAA-9D5B4333F3A0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 2</a:t>
            </a:r>
            <a:endParaRPr lang="en-US" altLang="en-US" smtClean="0"/>
          </a:p>
        </p:txBody>
      </p:sp>
      <p:sp>
        <p:nvSpPr>
          <p:cNvPr id="33796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smtClean="0"/>
              <a:t>The Taxpayer (Al) paid medical expenses for his live-in girl friend (Ann) who is NOT his dependent (gross income too high).</a:t>
            </a:r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83B89A9-A384-4D95-B7F3-725788DE3BDA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Why not just dependency rules?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If we interview taxpayers with just the dependency rules in front of us,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And a family or household member isn’t a dependent,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We may forget to include him or her on the tax return...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...even when he should be included as a non-dependent for EIC, DC, or other benefits.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80DF01C-ECE2-4F41-B62D-55176A746D1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197100"/>
            <a:ext cx="87820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Start with Ann as QC of Al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8938" y="2427288"/>
            <a:ext cx="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450138" y="3608388"/>
            <a:ext cx="0" cy="7524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57600" y="1543050"/>
            <a:ext cx="3581400" cy="1938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Is Ann a U.S. citizen or national or a resident of the U.S., Mexico or Canada for some part of the tax year?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1655763"/>
            <a:ext cx="4114800" cy="2308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Was Ann your son, daughter, stepchild, eligible foster child, brother, sister, half-brother, half-sister, stepbrother, stepsister, or a descendant of any of them?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2057400"/>
            <a:ext cx="3581400" cy="15700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Ann is not your qualifying child. See Chart 2 to determine if she is your qualifying relative.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339A6BB-6AF3-4D99-B6A3-E91C2E9715B1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38275"/>
            <a:ext cx="87153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14"/>
          <p:cNvSpPr>
            <a:spLocks noChangeArrowheads="1"/>
          </p:cNvSpPr>
          <p:nvPr/>
        </p:nvSpPr>
        <p:spPr bwMode="auto">
          <a:xfrm>
            <a:off x="433388" y="304800"/>
            <a:ext cx="82296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itchFamily="34" charset="0"/>
              <a:buChar char="●"/>
              <a:defRPr sz="40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itchFamily="34" charset="0"/>
              <a:buChar char="−"/>
              <a:defRPr sz="36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itchFamily="34" charset="0"/>
              <a:buChar char="▪"/>
              <a:defRPr sz="32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ts val="500"/>
              </a:spcBef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ts val="500"/>
              </a:spcBef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500">
                <a:solidFill>
                  <a:srgbClr val="23263C"/>
                </a:solidFill>
                <a:latin typeface="Cambria" pitchFamily="18" charset="0"/>
                <a:cs typeface="Arial" charset="0"/>
              </a:rPr>
              <a:t>Continue with Chart 2 (Ann as QR of Al)</a:t>
            </a:r>
            <a:endParaRPr lang="en-US" altLang="en-US" sz="3500" b="0">
              <a:cs typeface="Arial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77838" y="1676400"/>
            <a:ext cx="0" cy="7842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88950" y="2682875"/>
            <a:ext cx="0" cy="1825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410200" y="3673475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29400" y="4267200"/>
            <a:ext cx="0" cy="1825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114800" y="1600200"/>
            <a:ext cx="3886200" cy="1938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Was Ann a US citizen, national or resident alien or a resident of Mexico or Canada for any part of the year?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8643938" y="4673600"/>
            <a:ext cx="0" cy="1371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00550" y="1747838"/>
            <a:ext cx="3810000" cy="1200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Was Ann your qualifying child or the qualifying child or any other taxpayer?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48188" y="1425575"/>
            <a:ext cx="4005262" cy="4708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Was Ann your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Child, stepchild, eligible foster child or a descendant of any of them?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Your brother , sister, half-sibling or a son or daughter of any of them?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Your stepbrother, stepsister, stepfather or stepmother?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Your father, mother, or an ancestor or sibling of either of them?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Your son-in-law, daughter-in-law, father-in-law, mother-in-law, brother- in- law or sister-in-law?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2324100"/>
            <a:ext cx="4343400" cy="1938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Did Ann live with you all year as a member of your household except for temporary absences (and your relation-ship does not violate local laws)?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1925" y="2359025"/>
            <a:ext cx="3429000" cy="83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Did you provide over half of Ann’s support?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5943600"/>
            <a:ext cx="7543800" cy="461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Let’s say those laws have been struck down in your state.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650C308-E90C-4E28-A4C4-B44AB0E183C5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61060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14"/>
          <p:cNvSpPr>
            <a:spLocks noChangeArrowheads="1"/>
          </p:cNvSpPr>
          <p:nvPr/>
        </p:nvSpPr>
        <p:spPr bwMode="auto">
          <a:xfrm>
            <a:off x="22225" y="55563"/>
            <a:ext cx="905192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itchFamily="34" charset="0"/>
              <a:buChar char="●"/>
              <a:defRPr sz="40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itchFamily="34" charset="0"/>
              <a:buChar char="−"/>
              <a:defRPr sz="36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itchFamily="34" charset="0"/>
              <a:buChar char="▪"/>
              <a:defRPr sz="32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ts val="500"/>
              </a:spcBef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ts val="500"/>
              </a:spcBef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23263C"/>
                </a:solidFill>
                <a:latin typeface="Cambria" pitchFamily="18" charset="0"/>
                <a:cs typeface="Arial" charset="0"/>
              </a:rPr>
              <a:t>Continue with Chart 2 (Ann as QR of Al)</a:t>
            </a:r>
            <a:endParaRPr lang="en-US" altLang="en-US" sz="3600" b="0">
              <a:cs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789738" y="2743200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5181600" y="3182938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683000" y="2857500"/>
            <a:ext cx="1600200" cy="29019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807200" y="1743075"/>
            <a:ext cx="0" cy="2746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3400" y="1427163"/>
            <a:ext cx="3352800" cy="2308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Did Ann have gross income (excluding tax exempt income such as social security) </a:t>
            </a:r>
            <a:r>
              <a:rPr lang="en-US" sz="2400" b="1" u="sng" dirty="0"/>
              <a:t>more</a:t>
            </a:r>
            <a:r>
              <a:rPr lang="en-US" sz="2400" b="1" dirty="0"/>
              <a:t> than the exemption amount?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901825"/>
            <a:ext cx="3429000" cy="83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Was Ann totally and permanently disabled?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EFBAFC9-964F-4BE9-B2EA-575DD7976DCA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Input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37892" name="Content Placeholder 2"/>
          <p:cNvSpPr>
            <a:spLocks noGrp="1"/>
          </p:cNvSpPr>
          <p:nvPr>
            <p:ph sz="quarter" idx="12"/>
          </p:nvPr>
        </p:nvSpPr>
        <p:spPr>
          <a:xfrm>
            <a:off x="628650" y="1978025"/>
            <a:ext cx="7886700" cy="1131888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If Al paid Ann’s qualified dependent care expenses, enter in Credits Section):</a:t>
            </a:r>
          </a:p>
        </p:txBody>
      </p:sp>
      <p:pic>
        <p:nvPicPr>
          <p:cNvPr id="37893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066"/>
          <a:stretch>
            <a:fillRect/>
          </a:stretch>
        </p:blipFill>
        <p:spPr bwMode="auto">
          <a:xfrm>
            <a:off x="628650" y="3055938"/>
            <a:ext cx="8005763" cy="2805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520700" y="4933950"/>
            <a:ext cx="1998663" cy="4143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233613" y="5422900"/>
            <a:ext cx="733425" cy="638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01950" y="5868988"/>
            <a:ext cx="5911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itchFamily="34" charset="0"/>
              <a:buChar char="●"/>
              <a:defRPr sz="40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itchFamily="34" charset="0"/>
              <a:buChar char="−"/>
              <a:defRPr sz="36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itchFamily="34" charset="0"/>
              <a:buChar char="▪"/>
              <a:defRPr sz="32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ts val="500"/>
              </a:spcBef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ts val="500"/>
              </a:spcBef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>
                <a:cs typeface="Arial" charset="0"/>
              </a:rPr>
              <a:t>TaxSlayer uses “Disabled” instead of “incapable of self-care.”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4FAC28E-A9C5-4B98-A0A6-D6F52CD87766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Input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38916" name="Content Placeholder 2"/>
          <p:cNvSpPr txBox="1">
            <a:spLocks/>
          </p:cNvSpPr>
          <p:nvPr/>
        </p:nvSpPr>
        <p:spPr bwMode="auto">
          <a:xfrm>
            <a:off x="628650" y="2095500"/>
            <a:ext cx="8101013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88925">
              <a:spcBef>
                <a:spcPts val="1000"/>
              </a:spcBef>
              <a:buClr>
                <a:srgbClr val="67202F"/>
              </a:buClr>
              <a:buSzPct val="90000"/>
              <a:buFont typeface="Calibri" pitchFamily="34" charset="0"/>
              <a:buChar char="●"/>
              <a:defRPr sz="40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 marL="639763" indent="-293688">
              <a:spcBef>
                <a:spcPts val="500"/>
              </a:spcBef>
              <a:buClr>
                <a:srgbClr val="984807"/>
              </a:buClr>
              <a:buFont typeface="Calibri" pitchFamily="34" charset="0"/>
              <a:buChar char="−"/>
              <a:defRPr sz="36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1004888" indent="-258763">
              <a:spcBef>
                <a:spcPts val="500"/>
              </a:spcBef>
              <a:buClr>
                <a:srgbClr val="215968"/>
              </a:buClr>
              <a:buSzPct val="120000"/>
              <a:buFont typeface="Calibri" pitchFamily="34" charset="0"/>
              <a:buChar char="▪"/>
              <a:defRPr sz="32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1279525" indent="-249238">
              <a:spcBef>
                <a:spcPts val="500"/>
              </a:spcBef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1554163" indent="-228600">
              <a:spcBef>
                <a:spcPts val="500"/>
              </a:spcBef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2011363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2468563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2925763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3382963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800"/>
              </a:spcBef>
              <a:buClr>
                <a:srgbClr val="B54A10"/>
              </a:buClr>
              <a:buSzPct val="94000"/>
            </a:pPr>
            <a:r>
              <a:rPr lang="en-US" altLang="en-US" sz="3200">
                <a:cs typeface="Arial" charset="0"/>
              </a:rPr>
              <a:t>If Al paid Ann’s qualified medical expenses—enter as itemized deduction: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buClr>
                <a:srgbClr val="B54A10"/>
              </a:buClr>
              <a:buSzPct val="94000"/>
            </a:pPr>
            <a:endParaRPr lang="en-US" altLang="en-US" sz="3200">
              <a:cs typeface="Arial" charset="0"/>
            </a:endParaRP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125788"/>
            <a:ext cx="7886700" cy="2998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20700" y="5060950"/>
            <a:ext cx="8113713" cy="5635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D768C01-FBD8-4805-A3AA-8BB27711DFB4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If situation is not straight-forward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39940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3: Taxpayer (Tom) pays child support and pays for medical insurance for his child (Billy), but his ex-wife won’t sign Form 8332.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0D86F86-88D2-4B1D-B75A-1467864832EE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534400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Start with Billy as QC of Tom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2000" y="1981200"/>
            <a:ext cx="0" cy="6969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62000" y="3048000"/>
            <a:ext cx="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62000" y="3733800"/>
            <a:ext cx="0" cy="3349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62000" y="4267200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56200" y="4724400"/>
            <a:ext cx="1092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05200" y="1524000"/>
            <a:ext cx="4648200" cy="15700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Ask: Was Billy a US citizen or national or a resident alien of the US, Mexico or Canada for some part of the tax year?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600" y="1676400"/>
            <a:ext cx="4648200" cy="1938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Ask: Was Billy your son, daughter, stepchild, eligible foster child, brother, sister, half-brother, half-sister, stepbrother, stepsister, or a descendant of any of them?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0" y="2401888"/>
            <a:ext cx="4648200" cy="830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Ask: Was Billy under age 19 at the end of the year?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62400" y="2601913"/>
            <a:ext cx="4648200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Ask: Was Billy younger than you?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62400" y="2733675"/>
            <a:ext cx="4800600" cy="15700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Ask: Except for temporary absences, did Billy live with you for more than half the year? (See exceptions for birth, death or kidnapping.)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5800" y="3195638"/>
            <a:ext cx="2971800" cy="461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Go to Page 2 Block 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770A489-7691-4FB3-8B09-25376B119BAD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627188"/>
            <a:ext cx="8634412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66800" y="4379913"/>
            <a:ext cx="4267200" cy="19383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Do you have a written declaration (Form 8332 or similar document) signed by the custodial parent releasing the exemption for Billy?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4191000"/>
            <a:ext cx="3429000" cy="1938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Does your divorce decree or separation agreement unconditionally allow you to claim Billy for tax purposes?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550" y="3917950"/>
            <a:ext cx="3600450" cy="1200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Was Billy in the custody of one or both parents more than half the year?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660775"/>
            <a:ext cx="3810000" cy="15700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Does Billy receive at least half his support from parents or their new spouses?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62200" y="1887538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362200" y="2471738"/>
            <a:ext cx="0" cy="1825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62200" y="2870200"/>
            <a:ext cx="0" cy="1825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62200" y="3225800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68825" y="3649663"/>
            <a:ext cx="63976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10400" y="4632325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997" name="Rectangle 21"/>
          <p:cNvSpPr>
            <a:spLocks noChangeArrowheads="1"/>
          </p:cNvSpPr>
          <p:nvPr/>
        </p:nvSpPr>
        <p:spPr bwMode="auto">
          <a:xfrm>
            <a:off x="381000" y="381000"/>
            <a:ext cx="8077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itchFamily="34" charset="0"/>
              <a:buChar char="●"/>
              <a:defRPr sz="40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itchFamily="34" charset="0"/>
              <a:buChar char="−"/>
              <a:defRPr sz="36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itchFamily="34" charset="0"/>
              <a:buChar char="▪"/>
              <a:defRPr sz="32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ts val="500"/>
              </a:spcBef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ts val="500"/>
              </a:spcBef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400">
                <a:solidFill>
                  <a:srgbClr val="23263C"/>
                </a:solidFill>
                <a:latin typeface="Cambria" pitchFamily="18" charset="0"/>
                <a:cs typeface="Arial" charset="0"/>
              </a:rPr>
              <a:t>Continue in Block A (Billy as QC of Tom)</a:t>
            </a:r>
            <a:endParaRPr lang="en-US" altLang="en-US" sz="3400" b="0">
              <a:cs typeface="Arial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467600" y="4097338"/>
            <a:ext cx="1409700" cy="1439862"/>
          </a:xfrm>
          <a:prstGeom prst="roundRect">
            <a:avLst>
              <a:gd name="adj" fmla="val 2184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3250" y="1949450"/>
            <a:ext cx="3657600" cy="83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Are you the noncustodial parent?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2133600"/>
            <a:ext cx="3657600" cy="2308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Were the parents divorced or legally separated, had a separate maintenance agreement, or did not live together during the last ½ of the year?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9858283-112C-4314-919C-FD9717E0BB79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6" grpId="0" animBg="1"/>
      <p:bldP spid="4" grpId="0" animBg="1"/>
      <p:bldP spid="23" grpId="0" animBg="1"/>
      <p:bldP spid="2" grpId="0" animBg="1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Billy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sz="quarter" idx="12"/>
          </p:nvPr>
        </p:nvSpPr>
        <p:spPr>
          <a:xfrm>
            <a:off x="669925" y="1908175"/>
            <a:ext cx="7543800" cy="6445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Can claim medical on </a:t>
            </a:r>
            <a:r>
              <a:rPr lang="en-US" altLang="en-US" dirty="0" err="1" smtClean="0"/>
              <a:t>Sch</a:t>
            </a:r>
            <a:r>
              <a:rPr lang="en-US" altLang="en-US" dirty="0" smtClean="0"/>
              <a:t> A:</a:t>
            </a:r>
          </a:p>
        </p:txBody>
      </p:sp>
      <p:pic>
        <p:nvPicPr>
          <p:cNvPr id="4301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479675"/>
            <a:ext cx="5135563" cy="3649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722438" y="5414963"/>
            <a:ext cx="5462587" cy="4508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47C2B4F-8CF8-4CA3-98A4-84E6CFE7028C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4: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sz="quarter" idx="12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Mary has a baby (Lele). Mary and Lele live with Mary’s parents while Mary continues with high school.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Support agreement requires baby’s father (Sam) to pay $200/month in child support and gives him the child’s tax exemption.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Sam wants to claim Lele’s exemption.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8229600" y="0"/>
            <a:ext cx="914400" cy="914400"/>
          </a:xfrm>
          <a:prstGeom prst="star5">
            <a:avLst/>
          </a:prstGeom>
          <a:solidFill>
            <a:srgbClr val="2DA2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6276088A-F95A-4480-B56E-90CA6729FE5B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2214563"/>
            <a:ext cx="2986087" cy="3862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Laminated Tri-Fold	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1819275"/>
            <a:ext cx="3068637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431925"/>
            <a:ext cx="3086100" cy="4043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062DADF-5174-4E26-B157-BEE6A0ECB58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4 Continued: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sz="quarter" idx="12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Mary’s parents are providing room and board for Lele (about $1,000/mo) and think they should be able to claim her exemption.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mtClean="0"/>
              <a:t>Mary believes Sam is entitled to claim the exemption but is willing to give to her parents whatever would be hers.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8229600" y="0"/>
            <a:ext cx="914400" cy="914400"/>
          </a:xfrm>
          <a:prstGeom prst="star5">
            <a:avLst/>
          </a:prstGeom>
          <a:solidFill>
            <a:srgbClr val="2DA2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8BB2692-5C2C-46C9-87B4-7D5504A612D8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90613"/>
            <a:ext cx="8858250" cy="55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46100" y="1312863"/>
            <a:ext cx="0" cy="8207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46100" y="2438400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3400" y="3200400"/>
            <a:ext cx="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3400" y="3810000"/>
            <a:ext cx="0" cy="136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81600" y="4267200"/>
            <a:ext cx="1219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38600" y="1058863"/>
            <a:ext cx="3962400" cy="15700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Was </a:t>
            </a:r>
            <a:r>
              <a:rPr lang="en-US" sz="2400" b="1" dirty="0" err="1"/>
              <a:t>Lele</a:t>
            </a:r>
            <a:r>
              <a:rPr lang="en-US" sz="2400" b="1" dirty="0"/>
              <a:t> a US citizen, national or resident alien or a resident of Canada or Mexico for any part of the year?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8025" y="1295400"/>
            <a:ext cx="3711575" cy="461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Was </a:t>
            </a:r>
            <a:r>
              <a:rPr lang="en-US" sz="2400" b="1" dirty="0" err="1"/>
              <a:t>Lele</a:t>
            </a:r>
            <a:r>
              <a:rPr lang="en-US" sz="2400" b="1" dirty="0"/>
              <a:t> your daughter?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0600" y="1600200"/>
            <a:ext cx="3657600" cy="83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Was </a:t>
            </a:r>
            <a:r>
              <a:rPr lang="en-US" sz="2400" b="1" dirty="0" err="1"/>
              <a:t>Lele</a:t>
            </a:r>
            <a:r>
              <a:rPr lang="en-US" sz="2400" b="1" dirty="0"/>
              <a:t> under age 19 at the end of the year?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37150" y="1924050"/>
            <a:ext cx="3473450" cy="83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Was </a:t>
            </a:r>
            <a:r>
              <a:rPr lang="en-US" sz="2400" b="1" dirty="0" err="1"/>
              <a:t>Lele</a:t>
            </a:r>
            <a:r>
              <a:rPr lang="en-US" sz="2400" b="1" dirty="0"/>
              <a:t> younger than you?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00" y="2133600"/>
            <a:ext cx="3276600" cy="15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Except for temporary absences, did </a:t>
            </a:r>
            <a:r>
              <a:rPr lang="en-US" sz="2400" b="1" dirty="0" err="1"/>
              <a:t>Lele</a:t>
            </a:r>
            <a:r>
              <a:rPr lang="en-US" sz="2400" b="1" dirty="0"/>
              <a:t> live with you for more than half the year?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91200" y="2509838"/>
            <a:ext cx="3124200" cy="461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Go to Page 2 Block A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8229600" y="0"/>
            <a:ext cx="914400" cy="914400"/>
          </a:xfrm>
          <a:prstGeom prst="star5">
            <a:avLst/>
          </a:prstGeom>
          <a:solidFill>
            <a:srgbClr val="2DA2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096" name="TextBox 18"/>
          <p:cNvSpPr txBox="1">
            <a:spLocks noChangeArrowheads="1"/>
          </p:cNvSpPr>
          <p:nvPr/>
        </p:nvSpPr>
        <p:spPr bwMode="auto">
          <a:xfrm>
            <a:off x="533400" y="273050"/>
            <a:ext cx="746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itchFamily="34" charset="0"/>
              <a:buChar char="●"/>
              <a:defRPr sz="40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itchFamily="34" charset="0"/>
              <a:buChar char="−"/>
              <a:defRPr sz="36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itchFamily="34" charset="0"/>
              <a:buChar char="▪"/>
              <a:defRPr sz="32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ts val="500"/>
              </a:spcBef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ts val="500"/>
              </a:spcBef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0">
                <a:cs typeface="Arial" charset="0"/>
              </a:rPr>
              <a:t>Start with Lele as QC of Sam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889D639-4BBE-45DB-A928-167661A536DD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43000"/>
            <a:ext cx="86423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1189038"/>
            <a:ext cx="3505200" cy="831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Are you </a:t>
            </a:r>
            <a:r>
              <a:rPr lang="en-US" sz="2400" b="1" dirty="0" err="1"/>
              <a:t>Lele’s</a:t>
            </a:r>
            <a:r>
              <a:rPr lang="en-US" sz="2400" b="1" dirty="0"/>
              <a:t> noncustodial parent?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1374775"/>
            <a:ext cx="4194175" cy="1938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Are the parents divorced, legally separated, had a written separation agreement, or did not live together during the last ½ of the year?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1558925"/>
            <a:ext cx="3657600" cy="15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Did </a:t>
            </a:r>
            <a:r>
              <a:rPr lang="en-US" sz="2400" b="1" dirty="0" err="1"/>
              <a:t>Lele</a:t>
            </a:r>
            <a:r>
              <a:rPr lang="en-US" sz="2400" b="1" dirty="0"/>
              <a:t> receive at least half of her support from parents (or their new spouses)?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27275" y="1439863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27275" y="2049463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162800" y="2362200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464425" y="1119188"/>
            <a:ext cx="1527175" cy="17764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3789363"/>
            <a:ext cx="3787775" cy="12001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Before we do that, let’s see if </a:t>
            </a:r>
            <a:r>
              <a:rPr lang="en-US" sz="2400" b="1" dirty="0" err="1">
                <a:solidFill>
                  <a:srgbClr val="FF0000"/>
                </a:solidFill>
              </a:rPr>
              <a:t>Lele</a:t>
            </a:r>
            <a:r>
              <a:rPr lang="en-US" sz="2400" b="1" dirty="0">
                <a:solidFill>
                  <a:srgbClr val="FF0000"/>
                </a:solidFill>
              </a:rPr>
              <a:t> is the qualifying child of any other taxpayer.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8229600" y="0"/>
            <a:ext cx="914400" cy="914400"/>
          </a:xfrm>
          <a:prstGeom prst="star5">
            <a:avLst/>
          </a:prstGeom>
          <a:solidFill>
            <a:srgbClr val="2DA2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117" name="TextBox 8"/>
          <p:cNvSpPr txBox="1">
            <a:spLocks noChangeArrowheads="1"/>
          </p:cNvSpPr>
          <p:nvPr/>
        </p:nvSpPr>
        <p:spPr bwMode="auto">
          <a:xfrm>
            <a:off x="463550" y="379413"/>
            <a:ext cx="7326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itchFamily="34" charset="0"/>
              <a:buChar char="●"/>
              <a:defRPr sz="40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itchFamily="34" charset="0"/>
              <a:buChar char="−"/>
              <a:defRPr sz="36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itchFamily="34" charset="0"/>
              <a:buChar char="▪"/>
              <a:defRPr sz="32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ts val="500"/>
              </a:spcBef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>
              <a:spcBef>
                <a:spcPts val="500"/>
              </a:spcBef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0">
                <a:cs typeface="Arial" charset="0"/>
              </a:rPr>
              <a:t>Go to Block A (Lele as QC of Sam)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CE849F9-8604-4AE9-A3E7-750CCA6781CE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4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4582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6800" y="1371600"/>
            <a:ext cx="3581400" cy="30464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Is Mary your son, daughter, stepchild, eligible foster child, brother, sister, half-brother, half-sister, stepbrother, stepsister, or a descendant of any of them?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9200" y="1555750"/>
            <a:ext cx="3200400" cy="831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Was Mary under age 19 at the end of the year?</a:t>
            </a:r>
          </a:p>
        </p:txBody>
      </p:sp>
      <p:sp>
        <p:nvSpPr>
          <p:cNvPr id="48133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07473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tx1"/>
                </a:solidFill>
              </a:rPr>
              <a:t>What is Mary’s Situation? </a:t>
            </a:r>
            <a:br>
              <a:rPr lang="en-US" altLang="en-US" sz="3200" smtClean="0">
                <a:solidFill>
                  <a:schemeClr val="tx1"/>
                </a:solidFill>
              </a:rPr>
            </a:br>
            <a:r>
              <a:rPr lang="en-US" altLang="en-US" sz="3200" smtClean="0">
                <a:solidFill>
                  <a:schemeClr val="tx1"/>
                </a:solidFill>
              </a:rPr>
              <a:t>Is she the QC of her parents?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214438"/>
            <a:ext cx="3111500" cy="461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Is Mary a US citizen?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1600" y="1752600"/>
            <a:ext cx="3276600" cy="83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Was Mary younger than you?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5800" y="1427163"/>
            <a:ext cx="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5800" y="2590800"/>
            <a:ext cx="0" cy="1825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5800" y="3352800"/>
            <a:ext cx="0" cy="3349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5800" y="3886200"/>
            <a:ext cx="0" cy="1174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685800" y="4389438"/>
            <a:ext cx="0" cy="1825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85800" y="4991100"/>
            <a:ext cx="0" cy="17049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0" y="1936750"/>
            <a:ext cx="3352800" cy="15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Except for temporary absences, did Mary live with you for more than half the year?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62600" y="2122488"/>
            <a:ext cx="3276600" cy="1200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Is Mary the qualifying child of any other taxpayer?</a:t>
            </a:r>
          </a:p>
        </p:txBody>
      </p:sp>
      <p:sp>
        <p:nvSpPr>
          <p:cNvPr id="18" name="5-Point Star 17"/>
          <p:cNvSpPr/>
          <p:nvPr/>
        </p:nvSpPr>
        <p:spPr>
          <a:xfrm>
            <a:off x="8229600" y="0"/>
            <a:ext cx="914400" cy="914400"/>
          </a:xfrm>
          <a:prstGeom prst="star5">
            <a:avLst/>
          </a:prstGeom>
          <a:solidFill>
            <a:srgbClr val="2DA2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83A06F2-C876-4A62-83D8-D0E89024943B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6" grpId="0" animBg="1"/>
      <p:bldP spid="15" grpId="0" animBg="1"/>
      <p:bldP spid="17" grpId="0" animBg="1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9067800" cy="553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72200" y="2481263"/>
            <a:ext cx="2514600" cy="12017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Did Mary provide more than ½ her own support?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9800" y="2286000"/>
            <a:ext cx="2819400" cy="1938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Are Mary’s parents divorced, legally separated or lived apart all last ½ of the year?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91200" y="1905000"/>
            <a:ext cx="3048000" cy="83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Is Mary filing a MFJ tax return?</a:t>
            </a:r>
          </a:p>
        </p:txBody>
      </p:sp>
      <p:sp>
        <p:nvSpPr>
          <p:cNvPr id="49158" name="Title 1"/>
          <p:cNvSpPr>
            <a:spLocks noGrp="1"/>
          </p:cNvSpPr>
          <p:nvPr>
            <p:ph type="title"/>
          </p:nvPr>
        </p:nvSpPr>
        <p:spPr>
          <a:xfrm>
            <a:off x="152400" y="14288"/>
            <a:ext cx="8610600" cy="1074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67202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tx1"/>
                </a:solidFill>
              </a:rPr>
              <a:t>Continue with Mary as QC of her Parents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1000" y="1524000"/>
            <a:ext cx="0" cy="1825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1000" y="2057400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1000" y="2438400"/>
            <a:ext cx="0" cy="990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1000" y="3657600"/>
            <a:ext cx="0" cy="1825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52400" y="3733800"/>
            <a:ext cx="4343400" cy="2514600"/>
          </a:xfrm>
          <a:prstGeom prst="roundRect">
            <a:avLst>
              <a:gd name="adj" fmla="val 863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1000" y="1066800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867400" y="2089150"/>
            <a:ext cx="2971800" cy="1200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Can you be claimed as a dependent on anyone else’s return?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34000" y="1892300"/>
            <a:ext cx="3630613" cy="1384300"/>
          </a:xfrm>
          <a:prstGeom prst="rect">
            <a:avLst/>
          </a:prstGeom>
          <a:solidFill>
            <a:srgbClr val="CCFFCC"/>
          </a:solidFill>
          <a:ln w="38100">
            <a:solidFill>
              <a:srgbClr val="3399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Include Mary in Dependents Section of parents’ return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8229600" y="0"/>
            <a:ext cx="914400" cy="914400"/>
          </a:xfrm>
          <a:prstGeom prst="star5">
            <a:avLst/>
          </a:prstGeom>
          <a:solidFill>
            <a:srgbClr val="2DA2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17F8374-2A23-407E-94B4-8EC593B85AD1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3" grpId="0" animBg="1"/>
      <p:bldP spid="23" grpId="0" animBg="1"/>
      <p:bldP spid="4" grpId="0" animBg="1"/>
      <p:bldP spid="2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533400" y="93663"/>
            <a:ext cx="8229600" cy="1074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67202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tx1"/>
                </a:solidFill>
              </a:rPr>
              <a:t>Check: Lele as QC of Mary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938213"/>
            <a:ext cx="8355012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715000" y="2000250"/>
            <a:ext cx="3124200" cy="83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Would you win the tie-breaker?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1600" y="1503363"/>
            <a:ext cx="3276600" cy="830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Was </a:t>
            </a:r>
            <a:r>
              <a:rPr lang="en-US" sz="2400" b="1" dirty="0" err="1"/>
              <a:t>Lele</a:t>
            </a:r>
            <a:r>
              <a:rPr lang="en-US" sz="2400" b="1" dirty="0"/>
              <a:t> younger than you?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9200" y="1306513"/>
            <a:ext cx="3200400" cy="831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Was </a:t>
            </a:r>
            <a:r>
              <a:rPr lang="en-US" sz="2400" b="1" dirty="0" err="1"/>
              <a:t>Lele</a:t>
            </a:r>
            <a:r>
              <a:rPr lang="en-US" sz="2400" b="1" dirty="0"/>
              <a:t> under age 19 at the end of the year?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1122363"/>
            <a:ext cx="3581400" cy="267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Is </a:t>
            </a:r>
            <a:r>
              <a:rPr lang="en-US" sz="2400" b="1" dirty="0" err="1"/>
              <a:t>Lele</a:t>
            </a:r>
            <a:r>
              <a:rPr lang="en-US" sz="2400" b="1" dirty="0"/>
              <a:t> your son, daughter, stepchild, eligible foster child, brother, sister, half-brother, half-sister, stepbrother, stepsister, or a descendant of any of them?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938213"/>
            <a:ext cx="3111500" cy="460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Is </a:t>
            </a:r>
            <a:r>
              <a:rPr lang="en-US" sz="2400" b="1" dirty="0" err="1"/>
              <a:t>Lele</a:t>
            </a:r>
            <a:r>
              <a:rPr lang="en-US" sz="2400" b="1" dirty="0"/>
              <a:t> a US citizen?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0" y="1687513"/>
            <a:ext cx="3352800" cy="15700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Except for temporary absences, did </a:t>
            </a:r>
            <a:r>
              <a:rPr lang="en-US" sz="2400" b="1" dirty="0" err="1"/>
              <a:t>Lele</a:t>
            </a:r>
            <a:r>
              <a:rPr lang="en-US" sz="2400" b="1" dirty="0"/>
              <a:t> live with you for more than half the year?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5800" y="1122363"/>
            <a:ext cx="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5800" y="2224088"/>
            <a:ext cx="0" cy="1825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5800" y="2773363"/>
            <a:ext cx="0" cy="1825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5800" y="3173413"/>
            <a:ext cx="0" cy="539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685800" y="4068763"/>
            <a:ext cx="0" cy="1825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00200" y="4627563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00200" y="5000625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493838" y="5964238"/>
            <a:ext cx="3451225" cy="365125"/>
          </a:xfrm>
        </p:spPr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67400" y="2184400"/>
            <a:ext cx="2971800" cy="1938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Did you give someone else in the household the right to claim the child as a qualifying child?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38800" y="1960563"/>
            <a:ext cx="2971800" cy="1200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Is </a:t>
            </a:r>
            <a:r>
              <a:rPr lang="en-US" sz="2400" b="1" dirty="0" err="1"/>
              <a:t>Lele</a:t>
            </a:r>
            <a:r>
              <a:rPr lang="en-US" sz="2400" b="1" dirty="0"/>
              <a:t> the qualifying child for any other taxpayer?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19800" y="2336800"/>
            <a:ext cx="3124200" cy="1200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000000"/>
                </a:solidFill>
              </a:rPr>
              <a:t>Let’s see what happens if we say “no”</a:t>
            </a:r>
          </a:p>
          <a:p>
            <a:pPr eaLnBrk="1" hangingPunct="1">
              <a:defRPr/>
            </a:pPr>
            <a:endParaRPr lang="en-US" altLang="en-US" sz="2400" b="1" smtClean="0">
              <a:solidFill>
                <a:srgbClr val="00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600200" y="6303963"/>
            <a:ext cx="0" cy="1349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5-Point Star 21"/>
          <p:cNvSpPr/>
          <p:nvPr/>
        </p:nvSpPr>
        <p:spPr>
          <a:xfrm>
            <a:off x="8229600" y="0"/>
            <a:ext cx="914400" cy="914400"/>
          </a:xfrm>
          <a:prstGeom prst="star5">
            <a:avLst/>
          </a:prstGeom>
          <a:solidFill>
            <a:srgbClr val="2DA2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E7EB8BC-1F80-497E-9E7E-4A156C7BA4C6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 animBg="1"/>
      <p:bldP spid="13" grpId="0" animBg="1"/>
      <p:bldP spid="10" grpId="0" animBg="1"/>
      <p:bldP spid="6" grpId="0" animBg="1"/>
      <p:bldP spid="17" grpId="0" animBg="1"/>
      <p:bldP spid="21" grpId="0" animBg="1"/>
      <p:bldP spid="26" grpId="0" animBg="1"/>
      <p:bldP spid="2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263"/>
            <a:ext cx="7848600" cy="1074737"/>
          </a:xfrm>
          <a:noFill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Continue with </a:t>
            </a:r>
            <a:r>
              <a:rPr lang="en-US" dirty="0" err="1" smtClean="0">
                <a:solidFill>
                  <a:schemeClr val="tx1"/>
                </a:solidFill>
              </a:rPr>
              <a:t>Lele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as QC of Mary</a:t>
            </a:r>
          </a:p>
        </p:txBody>
      </p:sp>
      <p:pic>
        <p:nvPicPr>
          <p:cNvPr id="5120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62075"/>
            <a:ext cx="8509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33400" y="1209675"/>
            <a:ext cx="0" cy="2428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53000" y="1009650"/>
            <a:ext cx="4038600" cy="52387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Is </a:t>
            </a:r>
            <a:r>
              <a:rPr lang="en-US" sz="2800" dirty="0" err="1"/>
              <a:t>Lele</a:t>
            </a:r>
            <a:r>
              <a:rPr lang="en-US" sz="2800" dirty="0"/>
              <a:t> filing a MFJ return?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33400" y="1666875"/>
            <a:ext cx="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143500" y="1322388"/>
            <a:ext cx="3657600" cy="95408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Can Mary be claimed as a dependent?</a:t>
            </a:r>
          </a:p>
        </p:txBody>
      </p:sp>
      <p:cxnSp>
        <p:nvCxnSpPr>
          <p:cNvPr id="1052" name="Straight Arrow Connector 1051"/>
          <p:cNvCxnSpPr/>
          <p:nvPr/>
        </p:nvCxnSpPr>
        <p:spPr>
          <a:xfrm>
            <a:off x="5105400" y="1971675"/>
            <a:ext cx="990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3" name="TextBox 1052"/>
          <p:cNvSpPr txBox="1"/>
          <p:nvPr/>
        </p:nvSpPr>
        <p:spPr>
          <a:xfrm>
            <a:off x="5334000" y="2886075"/>
            <a:ext cx="3276600" cy="52387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Go to Page 2 Block B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8229600" y="0"/>
            <a:ext cx="914400" cy="914400"/>
          </a:xfrm>
          <a:prstGeom prst="star5">
            <a:avLst/>
          </a:prstGeom>
          <a:solidFill>
            <a:srgbClr val="2DA2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45A447F-E826-46C3-863B-9CD57E3B53C9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105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263"/>
            <a:ext cx="8382000" cy="1074737"/>
          </a:xfrm>
          <a:noFill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Continue with </a:t>
            </a:r>
            <a:r>
              <a:rPr lang="en-US" dirty="0" err="1">
                <a:solidFill>
                  <a:schemeClr val="tx1"/>
                </a:solidFill>
              </a:rPr>
              <a:t>Lele</a:t>
            </a:r>
            <a:r>
              <a:rPr lang="en-US" dirty="0">
                <a:solidFill>
                  <a:schemeClr val="tx1"/>
                </a:solidFill>
              </a:rPr>
              <a:t> as QC of 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253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4400" y="1447800"/>
            <a:ext cx="4038600" cy="954088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Did </a:t>
            </a:r>
            <a:r>
              <a:rPr lang="en-US" sz="2800" dirty="0" err="1"/>
              <a:t>Lele</a:t>
            </a:r>
            <a:r>
              <a:rPr lang="en-US" sz="2800" dirty="0"/>
              <a:t> provide more than ½ her own support?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95800" y="1752600"/>
            <a:ext cx="4572000" cy="2103438"/>
          </a:xfrm>
          <a:prstGeom prst="roundRect">
            <a:avLst>
              <a:gd name="adj" fmla="val 747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97263" y="2112963"/>
            <a:ext cx="11049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" y="4032250"/>
            <a:ext cx="8382000" cy="2246313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82880" indent="-27432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err="1"/>
              <a:t>HoH</a:t>
            </a:r>
            <a:r>
              <a:rPr lang="en-US" sz="2800" dirty="0"/>
              <a:t>—but Mary didn’t provide ½ the cost of the home</a:t>
            </a:r>
          </a:p>
          <a:p>
            <a:pPr marL="182880" indent="-27432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Dependent care credit (if </a:t>
            </a:r>
            <a:r>
              <a:rPr lang="en-US" sz="2800" dirty="0" err="1"/>
              <a:t>Lele</a:t>
            </a:r>
            <a:r>
              <a:rPr lang="en-US" sz="2800" dirty="0"/>
              <a:t> is incapable of self-care)</a:t>
            </a:r>
          </a:p>
          <a:p>
            <a:pPr marL="182880" indent="-27432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EIC—but Mary is a QC so no EIC</a:t>
            </a:r>
          </a:p>
          <a:p>
            <a:pPr marL="182880" indent="-27432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Medical expenses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Mary will give her parents the right to claim </a:t>
            </a:r>
            <a:r>
              <a:rPr lang="en-US" sz="2800" dirty="0" err="1"/>
              <a:t>Lele</a:t>
            </a:r>
            <a:r>
              <a:rPr lang="en-US" sz="2800" dirty="0"/>
              <a:t>.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8229600" y="0"/>
            <a:ext cx="914400" cy="914400"/>
          </a:xfrm>
          <a:prstGeom prst="star5">
            <a:avLst/>
          </a:prstGeom>
          <a:solidFill>
            <a:srgbClr val="2DA2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B0DC67F-46D7-48C7-BEF6-48627BCE63A6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67202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tx1"/>
                </a:solidFill>
              </a:rPr>
              <a:t>Check: Lele as QC of the Grandparents</a:t>
            </a:r>
          </a:p>
        </p:txBody>
      </p:sp>
      <p:pic>
        <p:nvPicPr>
          <p:cNvPr id="53251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82000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85800" y="1371600"/>
            <a:ext cx="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5800" y="2473325"/>
            <a:ext cx="0" cy="1825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5800" y="3200400"/>
            <a:ext cx="0" cy="4111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5800" y="3810000"/>
            <a:ext cx="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685800" y="4318000"/>
            <a:ext cx="0" cy="1825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00200" y="4876800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00400" y="5148263"/>
            <a:ext cx="508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645400" y="5410200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45400" y="5976938"/>
            <a:ext cx="0" cy="1825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653338" y="6532563"/>
            <a:ext cx="0" cy="3254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00600" y="1187450"/>
            <a:ext cx="3111500" cy="460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Is </a:t>
            </a:r>
            <a:r>
              <a:rPr lang="en-US" sz="2400" b="1" dirty="0" err="1"/>
              <a:t>Lele</a:t>
            </a:r>
            <a:r>
              <a:rPr lang="en-US" sz="2400" b="1" dirty="0"/>
              <a:t> a US citizen?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1371600"/>
            <a:ext cx="3581400" cy="2678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Is </a:t>
            </a:r>
            <a:r>
              <a:rPr lang="en-US" sz="2400" b="1" dirty="0" err="1"/>
              <a:t>Lele</a:t>
            </a:r>
            <a:r>
              <a:rPr lang="en-US" sz="2400" b="1" dirty="0"/>
              <a:t> your son, daughter, stepchild, eligible foster child, brother, sister, half-brother, half-sister, stepbrother, stepsister, or a descendant of any of them?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9200" y="1555750"/>
            <a:ext cx="3200400" cy="831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Was </a:t>
            </a:r>
            <a:r>
              <a:rPr lang="en-US" sz="2400" b="1" dirty="0" err="1"/>
              <a:t>Lele</a:t>
            </a:r>
            <a:r>
              <a:rPr lang="en-US" sz="2400" b="1" dirty="0"/>
              <a:t> under age 19 at the end of the year?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1600" y="1752600"/>
            <a:ext cx="3276600" cy="83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Was </a:t>
            </a:r>
            <a:r>
              <a:rPr lang="en-US" sz="2400" b="1" dirty="0" err="1"/>
              <a:t>Lele</a:t>
            </a:r>
            <a:r>
              <a:rPr lang="en-US" sz="2400" b="1" dirty="0"/>
              <a:t> younger than you?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0" y="1936750"/>
            <a:ext cx="3352800" cy="15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Except for temporary absences, did </a:t>
            </a:r>
            <a:r>
              <a:rPr lang="en-US" sz="2400" b="1" dirty="0" err="1"/>
              <a:t>Lele</a:t>
            </a:r>
            <a:r>
              <a:rPr lang="en-US" sz="2400" b="1" dirty="0"/>
              <a:t> live with you for more than half the year?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62600" y="2122488"/>
            <a:ext cx="3276600" cy="1200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Is </a:t>
            </a:r>
            <a:r>
              <a:rPr lang="en-US" sz="2400" b="1" dirty="0" err="1"/>
              <a:t>Lele</a:t>
            </a:r>
            <a:r>
              <a:rPr lang="en-US" sz="2400" b="1" dirty="0"/>
              <a:t> the qualifying child of any other taxpayer?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5000" y="2249488"/>
            <a:ext cx="3124200" cy="830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Would you win the tie-breaker?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67400" y="2433638"/>
            <a:ext cx="2971800" cy="1200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Did Mary give you the right to claim </a:t>
            </a:r>
            <a:r>
              <a:rPr lang="en-US" sz="2400" b="1" dirty="0" err="1"/>
              <a:t>Lele</a:t>
            </a:r>
            <a:r>
              <a:rPr lang="en-US" sz="2400" b="1" dirty="0"/>
              <a:t> as a QC?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19800" y="2667000"/>
            <a:ext cx="2819400" cy="1200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Are you </a:t>
            </a:r>
            <a:r>
              <a:rPr lang="en-US" sz="2400" b="1" dirty="0" err="1"/>
              <a:t>Lele’s</a:t>
            </a:r>
            <a:r>
              <a:rPr lang="en-US" sz="2400" b="1" dirty="0"/>
              <a:t> parent, step-parent or foster parent?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2768600"/>
            <a:ext cx="2667000" cy="83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Is your AGI greater than Mary’s?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200" y="5697538"/>
            <a:ext cx="6515100" cy="83185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Let’s say Mary has investment income that gives her a filing requirement and makes her a taxpayer.</a:t>
            </a:r>
          </a:p>
        </p:txBody>
      </p:sp>
      <p:sp>
        <p:nvSpPr>
          <p:cNvPr id="25" name="5-Point Star 24"/>
          <p:cNvSpPr/>
          <p:nvPr/>
        </p:nvSpPr>
        <p:spPr>
          <a:xfrm>
            <a:off x="8229600" y="0"/>
            <a:ext cx="914400" cy="914400"/>
          </a:xfrm>
          <a:prstGeom prst="star5">
            <a:avLst/>
          </a:prstGeom>
          <a:solidFill>
            <a:srgbClr val="2DA2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7C5C670-34AC-4722-B0E0-52D22DE3803A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15340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itle 1"/>
          <p:cNvSpPr>
            <a:spLocks noGrp="1"/>
          </p:cNvSpPr>
          <p:nvPr>
            <p:ph type="title"/>
          </p:nvPr>
        </p:nvSpPr>
        <p:spPr>
          <a:xfrm>
            <a:off x="152400" y="14288"/>
            <a:ext cx="8610600" cy="1074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67202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tx1"/>
                </a:solidFill>
              </a:rPr>
              <a:t>Continue with Lele as QC of Grandparents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66750" y="1752600"/>
            <a:ext cx="0" cy="1825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85800" y="2286000"/>
            <a:ext cx="0" cy="1825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57338" y="2608263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600200" y="3200400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33800" y="3200400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181600" y="3352800"/>
            <a:ext cx="0" cy="1825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85800" y="3733800"/>
            <a:ext cx="0" cy="1825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22275" y="3832225"/>
            <a:ext cx="4114800" cy="2263775"/>
          </a:xfrm>
          <a:prstGeom prst="roundRect">
            <a:avLst>
              <a:gd name="adj" fmla="val 863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391400" y="1371600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791200" y="1905000"/>
            <a:ext cx="3048000" cy="83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Is </a:t>
            </a:r>
            <a:r>
              <a:rPr lang="en-US" sz="2400" b="1" dirty="0" err="1"/>
              <a:t>Lele</a:t>
            </a:r>
            <a:r>
              <a:rPr lang="en-US" sz="2400" b="1" dirty="0"/>
              <a:t> filing a MFJ tax return?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2089150"/>
            <a:ext cx="2971800" cy="1200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Can you be claimed as a dependent on anyone else’s return?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9800" y="2286000"/>
            <a:ext cx="2819400" cy="1938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Are </a:t>
            </a:r>
            <a:r>
              <a:rPr lang="en-US" sz="2400" b="1" dirty="0" err="1"/>
              <a:t>Lele’s</a:t>
            </a:r>
            <a:r>
              <a:rPr lang="en-US" sz="2400" b="1" dirty="0"/>
              <a:t> parents divorced, legally separated or lived apart all last ½ of the year?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2481263"/>
            <a:ext cx="2514600" cy="831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Are they filing separate returns?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4600" y="2667000"/>
            <a:ext cx="2514600" cy="1938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Was </a:t>
            </a:r>
            <a:r>
              <a:rPr lang="en-US" sz="2400" b="1" dirty="0" err="1"/>
              <a:t>Lele</a:t>
            </a:r>
            <a:r>
              <a:rPr lang="en-US" sz="2400" b="1" dirty="0"/>
              <a:t> in the custody of one or both parents more than half the year?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77000" y="2838450"/>
            <a:ext cx="2362200" cy="1568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Did one or both parents provide more than ½ of </a:t>
            </a:r>
            <a:r>
              <a:rPr lang="en-US" sz="2400" b="1" dirty="0" err="1"/>
              <a:t>Lele’s</a:t>
            </a:r>
            <a:r>
              <a:rPr lang="en-US" sz="2400" b="1" dirty="0"/>
              <a:t> support?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600" y="3048000"/>
            <a:ext cx="2514600" cy="1200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Did </a:t>
            </a:r>
            <a:r>
              <a:rPr lang="en-US" sz="2400" b="1" dirty="0" err="1"/>
              <a:t>Lele</a:t>
            </a:r>
            <a:r>
              <a:rPr lang="en-US" sz="2400" b="1" dirty="0"/>
              <a:t> provide more than ½ of her own support?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34000" y="1709738"/>
            <a:ext cx="3630613" cy="1574800"/>
          </a:xfrm>
          <a:prstGeom prst="rect">
            <a:avLst/>
          </a:prstGeom>
          <a:solidFill>
            <a:srgbClr val="CCFFCC"/>
          </a:solidFill>
          <a:ln w="38100">
            <a:solidFill>
              <a:srgbClr val="3399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Include </a:t>
            </a:r>
            <a:r>
              <a:rPr lang="en-US" sz="2000" b="1" dirty="0" err="1">
                <a:solidFill>
                  <a:schemeClr val="tx1"/>
                </a:solidFill>
              </a:rPr>
              <a:t>Lele</a:t>
            </a:r>
            <a:r>
              <a:rPr lang="en-US" sz="2000" b="1" dirty="0">
                <a:solidFill>
                  <a:schemeClr val="tx1"/>
                </a:solidFill>
              </a:rPr>
              <a:t> in Dependents Section of grandparents’ return</a:t>
            </a:r>
          </a:p>
        </p:txBody>
      </p:sp>
      <p:sp>
        <p:nvSpPr>
          <p:cNvPr id="25" name="5-Point Star 24"/>
          <p:cNvSpPr/>
          <p:nvPr/>
        </p:nvSpPr>
        <p:spPr>
          <a:xfrm>
            <a:off x="8229600" y="0"/>
            <a:ext cx="914400" cy="914400"/>
          </a:xfrm>
          <a:prstGeom prst="star5">
            <a:avLst/>
          </a:prstGeom>
          <a:solidFill>
            <a:srgbClr val="2DA2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59CBD04-DFF5-4688-8070-E18BD4F90C58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Qualifying Child Tri-Fold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Simplifies </a:t>
            </a:r>
          </a:p>
          <a:p>
            <a:pPr lvl="1" eaLnBrk="1" hangingPunct="1"/>
            <a:r>
              <a:rPr lang="en-US" altLang="en-US" smtClean="0"/>
              <a:t>Determining Filing Status</a:t>
            </a:r>
          </a:p>
          <a:p>
            <a:pPr lvl="1" eaLnBrk="1" hangingPunct="1"/>
            <a:r>
              <a:rPr lang="en-US" altLang="en-US" smtClean="0"/>
              <a:t>Identifying qualifying persons</a:t>
            </a:r>
          </a:p>
          <a:p>
            <a:pPr eaLnBrk="1" hangingPunct="1"/>
            <a:r>
              <a:rPr lang="en-US" altLang="en-US" smtClean="0"/>
              <a:t>To eliminate mistakes that otherwise might not ever be caught or corrected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AEB2937-83FA-429D-AA14-2D15050E3BD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66838"/>
            <a:ext cx="87153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66775" y="4270375"/>
            <a:ext cx="7620000" cy="19812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Not Sam’s qualifying child or qualifying relative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en-US" dirty="0" smtClean="0"/>
              <a:t>Didn’t meet the support test for children of divorced or separated parents, so not a qualifying child.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en-US" dirty="0" err="1" smtClean="0"/>
              <a:t>Lele</a:t>
            </a:r>
            <a:r>
              <a:rPr lang="en-US" dirty="0" smtClean="0"/>
              <a:t> was qualifying child of another taxpayer (both Mary and grandparents), so didn’t meet the tests for qualifying relative.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90538" y="1633538"/>
            <a:ext cx="0" cy="7683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781800" y="2514600"/>
            <a:ext cx="12795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7924800" y="2355850"/>
            <a:ext cx="1066800" cy="1987550"/>
          </a:xfrm>
          <a:prstGeom prst="roundRect">
            <a:avLst>
              <a:gd name="adj" fmla="val 2040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8800" y="1647825"/>
            <a:ext cx="3886200" cy="461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Was </a:t>
            </a:r>
            <a:r>
              <a:rPr lang="en-US" sz="2400" b="1" dirty="0" err="1"/>
              <a:t>Lele</a:t>
            </a:r>
            <a:r>
              <a:rPr lang="en-US" sz="2400" b="1" dirty="0"/>
              <a:t> a US citizen?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858963"/>
            <a:ext cx="3957638" cy="1200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Was </a:t>
            </a:r>
            <a:r>
              <a:rPr lang="en-US" sz="2400" b="1" dirty="0" err="1"/>
              <a:t>Lele</a:t>
            </a:r>
            <a:r>
              <a:rPr lang="en-US" sz="2400" b="1" dirty="0"/>
              <a:t> your qualifying child or the qualifying child or any other taxpayer?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8229600" y="534988"/>
            <a:ext cx="914400" cy="914400"/>
          </a:xfrm>
          <a:prstGeom prst="star5">
            <a:avLst/>
          </a:prstGeom>
          <a:solidFill>
            <a:srgbClr val="2DA2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68263"/>
            <a:ext cx="8929687" cy="1074737"/>
          </a:xfrm>
          <a:noFill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Go back to Chart 2 (</a:t>
            </a:r>
            <a:r>
              <a:rPr lang="en-US" dirty="0" err="1" smtClean="0">
                <a:solidFill>
                  <a:schemeClr val="tx1"/>
                </a:solidFill>
              </a:rPr>
              <a:t>Lele</a:t>
            </a:r>
            <a:r>
              <a:rPr lang="en-US" dirty="0" smtClean="0">
                <a:solidFill>
                  <a:schemeClr val="tx1"/>
                </a:solidFill>
              </a:rPr>
              <a:t> as QR of Sam)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8EC5D4E-D9DA-4868-A71F-64856C7EAD05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9" grpId="0" animBg="1"/>
      <p:bldP spid="3" grpId="0" animBg="1"/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Confirmed:</a:t>
            </a:r>
            <a:endParaRPr lang="en-US" altLang="en-US" smtClean="0"/>
          </a:p>
        </p:txBody>
      </p:sp>
      <p:sp>
        <p:nvSpPr>
          <p:cNvPr id="63491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 err="1" smtClean="0"/>
              <a:t>Lele</a:t>
            </a:r>
            <a:r>
              <a:rPr lang="en-US" altLang="en-US" dirty="0" smtClean="0"/>
              <a:t> is not the qualifying child or qualifying relative of Sam</a:t>
            </a:r>
          </a:p>
          <a:p>
            <a:r>
              <a:rPr lang="en-US" altLang="en-US" dirty="0" err="1" smtClean="0"/>
              <a:t>Lele</a:t>
            </a:r>
            <a:r>
              <a:rPr lang="en-US" altLang="en-US" dirty="0" smtClean="0"/>
              <a:t> is qualifying child of her grandparents</a:t>
            </a:r>
          </a:p>
          <a:p>
            <a:pPr lvl="1"/>
            <a:r>
              <a:rPr lang="en-US" altLang="en-US" dirty="0" smtClean="0"/>
              <a:t>They would not win the tie-breaker with Mary</a:t>
            </a:r>
          </a:p>
          <a:p>
            <a:pPr lvl="1"/>
            <a:r>
              <a:rPr lang="en-US" altLang="en-US" dirty="0" smtClean="0"/>
              <a:t>But she agreed that they could claim </a:t>
            </a:r>
            <a:r>
              <a:rPr lang="en-US" altLang="en-US" dirty="0" err="1" smtClean="0"/>
              <a:t>Lele</a:t>
            </a:r>
            <a:r>
              <a:rPr lang="en-US" altLang="en-US" dirty="0" smtClean="0"/>
              <a:t>, and their AGI was higher than Mary’s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7AB1070-C6DA-4775-B374-DB799E864072}" type="slidenum">
              <a:rPr lang="en-US" altLang="en-US" smtClean="0"/>
              <a:pPr/>
              <a:t>51</a:t>
            </a:fld>
            <a:endParaRPr lang="en-US" altLang="en-US"/>
          </a:p>
        </p:txBody>
      </p:sp>
      <p:sp>
        <p:nvSpPr>
          <p:cNvPr id="6" name="5-Point Star 5"/>
          <p:cNvSpPr/>
          <p:nvPr/>
        </p:nvSpPr>
        <p:spPr>
          <a:xfrm>
            <a:off x="8229600" y="0"/>
            <a:ext cx="914400" cy="914400"/>
          </a:xfrm>
          <a:prstGeom prst="star5">
            <a:avLst/>
          </a:prstGeom>
          <a:solidFill>
            <a:srgbClr val="2DA2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Dependent Section— Grandparent’s Return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8229600" y="0"/>
            <a:ext cx="914400" cy="914400"/>
          </a:xfrm>
          <a:prstGeom prst="star5">
            <a:avLst/>
          </a:prstGeom>
          <a:solidFill>
            <a:srgbClr val="2DA2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5734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130425"/>
            <a:ext cx="8374063" cy="3629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72E0BB9-5B90-4A2F-A936-58DDCDB894AF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5: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sz="quarter" idx="12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Alex (age 28) and his wife, Sara (age 25), were in a bad car accident in February.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When they got out of the hospital in April, they went to live with Alex’s parents while they recovered.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Prior to the accident, Alex and Sara had earned $5,000 each.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8229600" y="0"/>
            <a:ext cx="914400" cy="914400"/>
          </a:xfrm>
          <a:prstGeom prst="star5">
            <a:avLst/>
          </a:prstGeom>
          <a:solidFill>
            <a:srgbClr val="2DA2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21CBCCD6-9317-447E-82E5-AFDF38245A96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9058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itle 1"/>
          <p:cNvSpPr>
            <a:spLocks noGrp="1"/>
          </p:cNvSpPr>
          <p:nvPr>
            <p:ph type="title"/>
          </p:nvPr>
        </p:nvSpPr>
        <p:spPr>
          <a:xfrm>
            <a:off x="533400" y="68263"/>
            <a:ext cx="8077200" cy="1074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67202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tx1"/>
                </a:solidFill>
              </a:rPr>
              <a:t>Start with Alex as QC of his parents 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000" y="1677988"/>
            <a:ext cx="0" cy="777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1000" y="2819400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752600" y="3352800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33800" y="3665538"/>
            <a:ext cx="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733800" y="4191000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81000" y="4759325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29200" y="1524000"/>
            <a:ext cx="3482975" cy="461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Is Alex a US citizen?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1708150"/>
            <a:ext cx="3330575" cy="461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Is Alex your son?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1893888"/>
            <a:ext cx="3178175" cy="830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Was Alex under age 19 at the end of the year?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2171700"/>
            <a:ext cx="3025775" cy="15700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Was Alex under age 24 at the end of the year and a full-time student?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800" y="2362200"/>
            <a:ext cx="2873375" cy="1200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Was Alex permanently and totally disabled?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200" y="2540000"/>
            <a:ext cx="2971800" cy="1938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Except for temporary absences, did Alex live with you for more than half the year?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4513" y="5070475"/>
            <a:ext cx="8054975" cy="1200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The definition of permanently and totally disabled is unable to work for at least a year. It’s already been more than a year since Alex could work, so we’ll say, “yes.”</a:t>
            </a:r>
          </a:p>
        </p:txBody>
      </p:sp>
      <p:sp>
        <p:nvSpPr>
          <p:cNvPr id="19" name="5-Point Star 18"/>
          <p:cNvSpPr/>
          <p:nvPr/>
        </p:nvSpPr>
        <p:spPr>
          <a:xfrm>
            <a:off x="8229600" y="0"/>
            <a:ext cx="914400" cy="914400"/>
          </a:xfrm>
          <a:prstGeom prst="star5">
            <a:avLst/>
          </a:prstGeom>
          <a:solidFill>
            <a:srgbClr val="2DA2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308E741-E93E-4067-BFC3-6DA39E9CFDA9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10" grpId="0" animBg="1"/>
      <p:bldP spid="12" grpId="0" animBg="1"/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1309688"/>
            <a:ext cx="89947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itle 1"/>
          <p:cNvSpPr>
            <a:spLocks noGrp="1"/>
          </p:cNvSpPr>
          <p:nvPr>
            <p:ph type="title"/>
          </p:nvPr>
        </p:nvSpPr>
        <p:spPr>
          <a:xfrm>
            <a:off x="533400" y="57150"/>
            <a:ext cx="8077200" cy="1074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67202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tx1"/>
                </a:solidFill>
              </a:rPr>
              <a:t>Continue with Alex as QC of his parents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01638" y="1073150"/>
            <a:ext cx="0" cy="2746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52963" y="1600200"/>
            <a:ext cx="3805237" cy="83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Is Alex the qualifying child for any other taxpayer?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1752600"/>
            <a:ext cx="3657600" cy="1938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Is Alex filing a MFJ tax return [Answer “no” if they are filing only to get a refund of withholding or estimated tax paid.]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5059363"/>
            <a:ext cx="8534400" cy="830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smtClean="0">
                <a:solidFill>
                  <a:srgbClr val="000000"/>
                </a:solidFill>
              </a:rPr>
              <a:t>They have no filing requirement and are filing just to get a refund of withholding, so let’s say “no.” If they claim EIC, we’d say “yes.”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1924050"/>
            <a:ext cx="3505200" cy="1200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Can you be claimed as a dependent on anyone else’s return?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01638" y="1720850"/>
            <a:ext cx="0" cy="19907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1638" y="3897313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01638" y="4506913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>
          <a:xfrm>
            <a:off x="8229600" y="0"/>
            <a:ext cx="914400" cy="914400"/>
          </a:xfrm>
          <a:prstGeom prst="star5">
            <a:avLst/>
          </a:prstGeom>
          <a:solidFill>
            <a:srgbClr val="2DA2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33E365B-599D-4CF2-ADE4-779FBAFD0E41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430338"/>
            <a:ext cx="870585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itle 1"/>
          <p:cNvSpPr>
            <a:spLocks noGrp="1"/>
          </p:cNvSpPr>
          <p:nvPr>
            <p:ph type="title"/>
          </p:nvPr>
        </p:nvSpPr>
        <p:spPr>
          <a:xfrm>
            <a:off x="533400" y="68263"/>
            <a:ext cx="8077200" cy="1074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67202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tx1"/>
                </a:solidFill>
              </a:rPr>
              <a:t>Continue with Alex as QC of his parents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8813" y="5732463"/>
            <a:ext cx="7826375" cy="4302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/>
              <a:t>Let’s say his parents have provided more than half of his support.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06400" y="1295400"/>
            <a:ext cx="0" cy="2746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8463" y="1768475"/>
            <a:ext cx="0" cy="9509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8463" y="2928938"/>
            <a:ext cx="0" cy="1825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19063" y="3014663"/>
            <a:ext cx="4562475" cy="2514600"/>
          </a:xfrm>
          <a:prstGeom prst="roundRect">
            <a:avLst>
              <a:gd name="adj" fmla="val 112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8988" y="1430338"/>
            <a:ext cx="4240212" cy="1200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Are Alex’s parents divorced, legally separated or lived apart all last ½ of the year?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1768475"/>
            <a:ext cx="4114800" cy="83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Did Alex provide more than ½ his own support?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57800" y="1768475"/>
            <a:ext cx="3706813" cy="1516063"/>
          </a:xfrm>
          <a:prstGeom prst="rect">
            <a:avLst/>
          </a:prstGeom>
          <a:solidFill>
            <a:srgbClr val="CCFFCC"/>
          </a:solidFill>
          <a:ln w="38100">
            <a:solidFill>
              <a:srgbClr val="3399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Include Alex in Dependents Section</a:t>
            </a:r>
          </a:p>
        </p:txBody>
      </p:sp>
      <p:sp>
        <p:nvSpPr>
          <p:cNvPr id="16" name="5-Point Star 15"/>
          <p:cNvSpPr/>
          <p:nvPr/>
        </p:nvSpPr>
        <p:spPr>
          <a:xfrm>
            <a:off x="8229600" y="0"/>
            <a:ext cx="914400" cy="914400"/>
          </a:xfrm>
          <a:prstGeom prst="star5">
            <a:avLst/>
          </a:prstGeom>
          <a:solidFill>
            <a:srgbClr val="2DA2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56476C12-7332-44A9-831B-D0F518AE9305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3" grpId="0" animBg="1"/>
      <p:bldP spid="5" grpId="0" animBg="1"/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563688"/>
            <a:ext cx="87757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5800" y="1617663"/>
            <a:ext cx="4343400" cy="1939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Is Sara your son, daughter, stepchild, eligible foster child, brother, sister, half-brother, half-sister, stepbrother, stepsister, or a descendant of any of them?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1525" y="1814513"/>
            <a:ext cx="4257675" cy="1200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Sara is not your qualifying child. See </a:t>
            </a:r>
            <a:r>
              <a:rPr lang="en-US" sz="2400" b="1" dirty="0">
                <a:solidFill>
                  <a:srgbClr val="0000FF"/>
                </a:solidFill>
              </a:rPr>
              <a:t>Chart 2</a:t>
            </a:r>
            <a:r>
              <a:rPr lang="en-US" sz="2400" b="1" dirty="0"/>
              <a:t> to determine if she is your qualifying relative.</a:t>
            </a:r>
          </a:p>
        </p:txBody>
      </p:sp>
      <p:sp>
        <p:nvSpPr>
          <p:cNvPr id="62469" name="Title 1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67202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tx1"/>
                </a:solidFill>
              </a:rPr>
              <a:t>Go on to Sara as QC of Alex’s parents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914400" y="5257800"/>
            <a:ext cx="4876800" cy="457200"/>
          </a:xfrm>
        </p:spPr>
        <p:txBody>
          <a:bodyPr/>
          <a:lstStyle/>
          <a:p>
            <a:pPr marL="53975" indent="0" eaLnBrk="1" hangingPunct="1">
              <a:buFont typeface="Calibri" pitchFamily="34" charset="0"/>
              <a:buNone/>
            </a:pPr>
            <a:r>
              <a:rPr lang="en-US" altLang="en-US" sz="2400" smtClean="0">
                <a:solidFill>
                  <a:srgbClr val="FF0000"/>
                </a:solidFill>
              </a:rPr>
              <a:t>Does not include daughter-in-law.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8463" y="1762125"/>
            <a:ext cx="0" cy="7762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19800" y="2919413"/>
            <a:ext cx="0" cy="2603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343400" y="1447800"/>
            <a:ext cx="4105275" cy="461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Is Sara a US citizen?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72113" y="3055938"/>
            <a:ext cx="1081087" cy="15224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229600" y="0"/>
            <a:ext cx="914400" cy="914400"/>
          </a:xfrm>
          <a:prstGeom prst="star5">
            <a:avLst/>
          </a:prstGeom>
          <a:solidFill>
            <a:srgbClr val="2DA2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1978DCB-8E49-4FEB-BB44-3DB1C37FFE56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4" grpId="0" animBg="1"/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371600"/>
            <a:ext cx="86963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4875" y="1893888"/>
            <a:ext cx="4124325" cy="4400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Was Sara your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Child, stepchild, eligible foster child or a descendant of any of them?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Your brother, sister, half sibling, or a son or daughter of any of them?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Your step brother, stepsister, stepfather or stepmother?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Your father, mother, or an ancestor or sibling of either of them?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/>
              <a:t>Your son-in-law, daughter-in-law, father-in-law, mother-in-law, brother-in-law or sister-in-law?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62475" y="1524000"/>
            <a:ext cx="4124325" cy="461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Is Sara a US citizen?</a:t>
            </a:r>
          </a:p>
        </p:txBody>
      </p:sp>
      <p:sp>
        <p:nvSpPr>
          <p:cNvPr id="63493" name="Title 1"/>
          <p:cNvSpPr>
            <a:spLocks noGrp="1"/>
          </p:cNvSpPr>
          <p:nvPr>
            <p:ph type="title"/>
          </p:nvPr>
        </p:nvSpPr>
        <p:spPr>
          <a:xfrm>
            <a:off x="533400" y="68263"/>
            <a:ext cx="7772400" cy="1074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67202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tx1"/>
                </a:solidFill>
              </a:rPr>
              <a:t>Go to Chart 2 (Sara as QR of Alex’s parents)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76300" y="5894388"/>
            <a:ext cx="7391400" cy="441325"/>
          </a:xfrm>
        </p:spPr>
        <p:txBody>
          <a:bodyPr rtlCol="0">
            <a:normAutofit lnSpcReduction="10000"/>
          </a:bodyPr>
          <a:lstStyle/>
          <a:p>
            <a:pPr marL="53975" indent="0" eaLnBrk="1" fontAlgn="auto" hangingPunct="1"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Calibri" pitchFamily="34" charset="0"/>
              <a:buNone/>
              <a:defRPr/>
            </a:pPr>
            <a:r>
              <a:rPr lang="en-US" altLang="en-US" sz="2400" smtClean="0">
                <a:solidFill>
                  <a:srgbClr val="FF0000"/>
                </a:solidFill>
              </a:rPr>
              <a:t>Does include daughter-in-law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98475" y="1616075"/>
            <a:ext cx="0" cy="777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98475" y="2590800"/>
            <a:ext cx="0" cy="2016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0538" y="4176713"/>
            <a:ext cx="0" cy="2016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8475" y="4592638"/>
            <a:ext cx="0" cy="12398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5-Point Star 14"/>
          <p:cNvSpPr/>
          <p:nvPr/>
        </p:nvSpPr>
        <p:spPr>
          <a:xfrm>
            <a:off x="8229600" y="0"/>
            <a:ext cx="914400" cy="914400"/>
          </a:xfrm>
          <a:prstGeom prst="star5">
            <a:avLst/>
          </a:prstGeom>
          <a:solidFill>
            <a:srgbClr val="2DA2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14875" y="1708150"/>
            <a:ext cx="4124325" cy="1200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Is Sara your qualifying child or the qualifying child of any other taxpayer?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2095500"/>
            <a:ext cx="3505200" cy="830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Did you provide over half of her support?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01DAE51-F637-4913-9979-79DE0CCE68B3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6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685925"/>
            <a:ext cx="87630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itle 1"/>
          <p:cNvSpPr>
            <a:spLocks noGrp="1"/>
          </p:cNvSpPr>
          <p:nvPr>
            <p:ph type="title"/>
          </p:nvPr>
        </p:nvSpPr>
        <p:spPr>
          <a:xfrm>
            <a:off x="228600" y="68263"/>
            <a:ext cx="8458200" cy="1074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67202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3000" smtClean="0">
                <a:solidFill>
                  <a:schemeClr val="tx1"/>
                </a:solidFill>
              </a:rPr>
              <a:t>Continue on Chart 2 (Sara as QR of Alex’s parents)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30225" y="1524000"/>
            <a:ext cx="0" cy="3651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32000" y="2692400"/>
            <a:ext cx="0" cy="2111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032000" y="3270250"/>
            <a:ext cx="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497263" y="3692525"/>
            <a:ext cx="42068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779838" y="2760663"/>
            <a:ext cx="1646237" cy="30178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1524000"/>
            <a:ext cx="3048000" cy="1200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Did Sara have gross income more than the exemption amount?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1752600"/>
            <a:ext cx="2819400" cy="12001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Was Sara totally and permanently disabled?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1985963"/>
            <a:ext cx="2971800" cy="19383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Ignoring sheltered workshop income, was her gross income more than the exemption amount?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22888" y="1179513"/>
            <a:ext cx="3630612" cy="2090737"/>
          </a:xfrm>
          <a:prstGeom prst="rect">
            <a:avLst/>
          </a:prstGeom>
          <a:solidFill>
            <a:srgbClr val="CCFFCC"/>
          </a:solidFill>
          <a:ln w="38100">
            <a:solidFill>
              <a:srgbClr val="33993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Include Sara’s medical expenses on </a:t>
            </a:r>
            <a:r>
              <a:rPr lang="en-US" sz="2000" b="1" dirty="0" err="1">
                <a:solidFill>
                  <a:schemeClr val="tx1"/>
                </a:solidFill>
              </a:rPr>
              <a:t>Sch</a:t>
            </a:r>
            <a:r>
              <a:rPr lang="en-US" sz="2000" b="1" dirty="0">
                <a:solidFill>
                  <a:schemeClr val="tx1"/>
                </a:solidFill>
              </a:rPr>
              <a:t> A and complete Form 2441 if there were dependent care expenses.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8229600" y="0"/>
            <a:ext cx="914400" cy="914400"/>
          </a:xfrm>
          <a:prstGeom prst="star5">
            <a:avLst/>
          </a:prstGeom>
          <a:solidFill>
            <a:srgbClr val="2DA2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DAFCA20F-D147-4528-B402-0A8755F5439B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 animBg="1"/>
      <p:bldP spid="4" grpId="0" animBg="1"/>
      <p:bldP spid="5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Qualifying Child Charts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How to Use Them?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A83BA060-ED75-40D5-A8D2-324AA51AC9D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Conclusion:</a:t>
            </a:r>
            <a:endParaRPr lang="en-US" altLang="en-US" smtClean="0"/>
          </a:p>
        </p:txBody>
      </p:sp>
      <p:sp>
        <p:nvSpPr>
          <p:cNvPr id="72707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Alex is a qualifying child for his parents for all tax benefits.</a:t>
            </a:r>
          </a:p>
          <a:p>
            <a:r>
              <a:rPr lang="en-US" altLang="en-US" dirty="0" smtClean="0"/>
              <a:t>If Alex’s parents paid any medical expenses or in-home care for Sara while they worked, they could deduct the medical expenses and claim the dependent care credit. Sara is not their dependent.</a:t>
            </a:r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684C737-EC2F-4A4F-B826-AE88366BF608}" type="slidenum">
              <a:rPr lang="en-US" altLang="en-US" smtClean="0"/>
              <a:pPr/>
              <a:t>60</a:t>
            </a:fld>
            <a:endParaRPr lang="en-US" altLang="en-US"/>
          </a:p>
        </p:txBody>
      </p:sp>
      <p:sp>
        <p:nvSpPr>
          <p:cNvPr id="6" name="5-Point Star 5"/>
          <p:cNvSpPr/>
          <p:nvPr/>
        </p:nvSpPr>
        <p:spPr>
          <a:xfrm>
            <a:off x="8229600" y="0"/>
            <a:ext cx="914400" cy="914400"/>
          </a:xfrm>
          <a:prstGeom prst="star5">
            <a:avLst/>
          </a:prstGeom>
          <a:solidFill>
            <a:srgbClr val="2DA2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Parent’s Return</a:t>
            </a:r>
            <a:endParaRPr lang="en-US" altLang="en-US" smtClean="0"/>
          </a:p>
        </p:txBody>
      </p:sp>
      <p:sp>
        <p:nvSpPr>
          <p:cNvPr id="66564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smtClean="0"/>
              <a:t>Medical expenses for both Alex and Sara</a:t>
            </a:r>
          </a:p>
          <a:p>
            <a:r>
              <a:rPr lang="en-US" altLang="en-US" smtClean="0"/>
              <a:t>Dependent care credit for both</a:t>
            </a:r>
          </a:p>
          <a:p>
            <a:r>
              <a:rPr lang="en-US" altLang="en-US" smtClean="0"/>
              <a:t>Dependency exemption for Alex</a:t>
            </a:r>
          </a:p>
          <a:p>
            <a:r>
              <a:rPr lang="en-US" altLang="en-US" smtClean="0"/>
              <a:t>Possible EIC for Alex</a:t>
            </a:r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161D16-0D8B-4349-AA52-D38E81212240}" type="slidenum">
              <a:rPr lang="en-US" altLang="en-US" smtClean="0"/>
              <a:pPr/>
              <a:t>61</a:t>
            </a:fld>
            <a:endParaRPr lang="en-US" altLang="en-US"/>
          </a:p>
        </p:txBody>
      </p:sp>
      <p:sp>
        <p:nvSpPr>
          <p:cNvPr id="10" name="5-Point Star 9"/>
          <p:cNvSpPr/>
          <p:nvPr/>
        </p:nvSpPr>
        <p:spPr>
          <a:xfrm>
            <a:off x="8229600" y="0"/>
            <a:ext cx="914400" cy="914400"/>
          </a:xfrm>
          <a:prstGeom prst="star5">
            <a:avLst/>
          </a:prstGeom>
          <a:solidFill>
            <a:srgbClr val="2DA2B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Other Requirements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Charts tell you if there is a qualifying person for a given tax benefit</a:t>
            </a:r>
          </a:p>
          <a:p>
            <a:r>
              <a:rPr lang="en-US" altLang="en-US" dirty="0" smtClean="0"/>
              <a:t>Most tax benefits have other requirements that must be satisfied</a:t>
            </a:r>
          </a:p>
          <a:p>
            <a:r>
              <a:rPr lang="en-US" altLang="en-US" dirty="0" smtClean="0"/>
              <a:t>These are summarized on page 1 of 2016</a:t>
            </a:r>
            <a:br>
              <a:rPr lang="en-US" altLang="en-US" dirty="0" smtClean="0"/>
            </a:br>
            <a:r>
              <a:rPr lang="en-US" altLang="en-US" dirty="0" smtClean="0"/>
              <a:t>tri-fold (page 2 of prior versions)</a:t>
            </a: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C80A5E-2263-41D8-AAEB-9B999B75774D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Summary</a:t>
            </a:r>
            <a:r>
              <a:rPr lang="en-US" altLang="en-US" sz="4000" smtClean="0"/>
              <a:t> – See Pub 17 for details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1981200"/>
            <a:ext cx="1600200" cy="64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600" b="1" smtClean="0">
              <a:solidFill>
                <a:srgbClr val="000000"/>
              </a:solidFill>
            </a:endParaRP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60500"/>
            <a:ext cx="72898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3400" y="3200400"/>
            <a:ext cx="3810000" cy="646113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Payments must be so you can work or look for work.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828800"/>
            <a:ext cx="2133600" cy="369888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You cannot file MFS.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2876550"/>
            <a:ext cx="3086100" cy="92392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Neither taxpayer can be treated as non-resident alien for tax purposes.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2500" y="5181600"/>
            <a:ext cx="2628900" cy="369888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You have not remarried.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F5CF79-F0CD-4B15-874A-7F949D0AE870}" type="slidenum">
              <a:rPr lang="en-US" altLang="en-US" smtClean="0"/>
              <a:pPr>
                <a:defRPr/>
              </a:pPr>
              <a:t>63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Limitations</a:t>
            </a:r>
          </a:p>
        </p:txBody>
      </p:sp>
      <p:sp>
        <p:nvSpPr>
          <p:cNvPr id="69635" name="Content Placeholder 8"/>
          <p:cNvSpPr>
            <a:spLocks noGrp="1"/>
          </p:cNvSpPr>
          <p:nvPr>
            <p:ph sz="quarter" idx="12"/>
          </p:nvPr>
        </p:nvSpPr>
        <p:spPr>
          <a:xfrm>
            <a:off x="847725" y="2133600"/>
            <a:ext cx="7543800" cy="3886200"/>
          </a:xfrm>
        </p:spPr>
        <p:txBody>
          <a:bodyPr/>
          <a:lstStyle/>
          <a:p>
            <a:pPr eaLnBrk="1" hangingPunct="1"/>
            <a:r>
              <a:rPr lang="en-US" altLang="en-US" smtClean="0"/>
              <a:t>You need to know the definitions</a:t>
            </a:r>
          </a:p>
          <a:p>
            <a:pPr eaLnBrk="1" hangingPunct="1"/>
            <a:r>
              <a:rPr lang="en-US" altLang="en-US" smtClean="0"/>
              <a:t>Must not forget to check the other requirements</a:t>
            </a:r>
          </a:p>
          <a:p>
            <a:pPr eaLnBrk="1" hangingPunct="1"/>
            <a:r>
              <a:rPr lang="en-US" altLang="en-US" smtClean="0"/>
              <a:t>Chart doesn’t cover student loan interest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F1BF6D7-5B28-4B20-B23D-A021CFD21F22}" type="slidenum">
              <a:rPr lang="en-US" altLang="en-US" smtClean="0"/>
              <a:pPr>
                <a:defRPr/>
              </a:pPr>
              <a:t>64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Corrections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8650" y="1971675"/>
            <a:ext cx="7869238" cy="40481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The laminated tri-fold that was distributed Dec 2013 – Jan 2014 has some small errors</a:t>
            </a:r>
          </a:p>
          <a:p>
            <a:pPr lvl="1" eaLnBrk="1" hangingPunct="1">
              <a:defRPr/>
            </a:pPr>
            <a:r>
              <a:rPr lang="en-US" sz="3200" dirty="0" smtClean="0"/>
              <a:t>Corrections are available on OSHC</a:t>
            </a:r>
          </a:p>
          <a:p>
            <a:pPr marL="0" indent="0" eaLnBrk="1" hangingPunct="1">
              <a:buFont typeface="Calibri" pitchFamily="34" charset="0"/>
              <a:buNone/>
              <a:defRPr/>
            </a:pPr>
            <a:r>
              <a:rPr lang="en-US" dirty="0" smtClean="0"/>
              <a:t>OR</a:t>
            </a:r>
          </a:p>
          <a:p>
            <a:pPr eaLnBrk="1" hangingPunct="1">
              <a:defRPr/>
            </a:pPr>
            <a:r>
              <a:rPr lang="en-US" sz="3200" dirty="0" smtClean="0"/>
              <a:t>Order a revised version (2016) from Volunteer Portal (Order Tab)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966BF640-30C8-4DA6-BA9C-677E7FDA0994}" type="slidenum">
              <a:rPr lang="en-US" altLang="en-US" smtClean="0"/>
              <a:pPr>
                <a:defRPr/>
              </a:pPr>
              <a:t>65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Qualifying Child Charts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eaLnBrk="1" hangingPunct="1">
              <a:buFont typeface="Calibri" pitchFamily="34" charset="0"/>
              <a:buNone/>
            </a:pPr>
            <a:r>
              <a:rPr lang="en-US" altLang="en-US" smtClean="0"/>
              <a:t>Questions?</a:t>
            </a:r>
          </a:p>
          <a:p>
            <a:pPr marL="0" indent="0" eaLnBrk="1" hangingPunct="1">
              <a:buFont typeface="Calibri" pitchFamily="34" charset="0"/>
              <a:buNone/>
            </a:pPr>
            <a:endParaRPr lang="en-US" altLang="en-US" smtClean="0"/>
          </a:p>
          <a:p>
            <a:pPr marL="0" indent="0" eaLnBrk="1" hangingPunct="1">
              <a:buFont typeface="Calibri" pitchFamily="34" charset="0"/>
              <a:buNone/>
            </a:pPr>
            <a:r>
              <a:rPr lang="en-US" altLang="en-US" smtClean="0"/>
              <a:t>				Comments?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– TY2016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977BD0B-C736-4FC3-A4E7-E38CBA8E04EC}" type="slidenum">
              <a:rPr lang="en-US" altLang="en-US" smtClean="0"/>
              <a:pPr>
                <a:defRPr/>
              </a:pPr>
              <a:t>66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5"/>
          <p:cNvSpPr>
            <a:spLocks noGrp="1"/>
          </p:cNvSpPr>
          <p:nvPr>
            <p:ph sz="half" idx="1"/>
          </p:nvPr>
        </p:nvSpPr>
        <p:spPr>
          <a:xfrm>
            <a:off x="946150" y="2133600"/>
            <a:ext cx="3657600" cy="387032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7" name="Content Placeholder 6"/>
          <p:cNvSpPr>
            <a:spLocks noGrp="1"/>
          </p:cNvSpPr>
          <p:nvPr>
            <p:ph sz="half" idx="2"/>
          </p:nvPr>
        </p:nvSpPr>
        <p:spPr>
          <a:xfrm>
            <a:off x="4800600" y="2133600"/>
            <a:ext cx="3657600" cy="387032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12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Read the Introductory Page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pic>
        <p:nvPicPr>
          <p:cNvPr id="11270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"/>
          <a:stretch>
            <a:fillRect/>
          </a:stretch>
        </p:blipFill>
        <p:spPr bwMode="auto">
          <a:xfrm>
            <a:off x="914400" y="1447800"/>
            <a:ext cx="762000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28800" y="2514600"/>
            <a:ext cx="57912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5334000"/>
            <a:ext cx="64770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5562600"/>
            <a:ext cx="64770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5943600"/>
            <a:ext cx="5105400" cy="220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4114800"/>
            <a:ext cx="6553200" cy="6397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372F45-2603-4361-BFC5-C67E6C31D27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Terms You Need to Know</a:t>
            </a:r>
            <a:br>
              <a:rPr lang="en-US" smtClean="0"/>
            </a:br>
            <a:r>
              <a:rPr lang="en-US" smtClean="0"/>
              <a:t>(See back of laminated tri-fold)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2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Custodial and noncustodial parent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Eligible foster child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Full-time student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Gross income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Incapable of self-care</a:t>
            </a:r>
          </a:p>
        </p:txBody>
      </p:sp>
      <p:pic>
        <p:nvPicPr>
          <p:cNvPr id="12293" name="Picture 4" descr="C:\Users\Steve\AppData\Local\Microsoft\Windows\Temporary Internet Files\Content.Word\Dogs and 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14288"/>
            <a:ext cx="15732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78812A37-0DD3-4D1D-AE35-605A7EF403B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Terms You Need to Know</a:t>
            </a:r>
            <a:br>
              <a:rPr lang="en-US" dirty="0" smtClean="0"/>
            </a:br>
            <a:r>
              <a:rPr lang="en-US" dirty="0" smtClean="0"/>
              <a:t>(See back of laminated tri-fold)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– TY2016</a:t>
            </a:r>
          </a:p>
        </p:txBody>
      </p:sp>
      <p:sp>
        <p:nvSpPr>
          <p:cNvPr id="13316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Permanently and totally disabled</a:t>
            </a:r>
          </a:p>
          <a:p>
            <a:pPr eaLnBrk="1" hangingPunct="1"/>
            <a:r>
              <a:rPr lang="en-US" altLang="en-US" smtClean="0"/>
              <a:t>Relationships not terminated by divorce or death</a:t>
            </a:r>
          </a:p>
          <a:p>
            <a:pPr eaLnBrk="1" hangingPunct="1"/>
            <a:r>
              <a:rPr lang="en-US" altLang="en-US" smtClean="0"/>
              <a:t>Resident alien</a:t>
            </a:r>
          </a:p>
          <a:p>
            <a:pPr eaLnBrk="1" hangingPunct="1"/>
            <a:r>
              <a:rPr lang="en-US" altLang="en-US" smtClean="0"/>
              <a:t>School defined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13317" name="Picture 4" descr="C:\Users\Steve\AppData\Local\Microsoft\Windows\Temporary Internet Files\Content.Word\Dogs and 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14288"/>
            <a:ext cx="15732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1CED6A9-EE58-4772-BC90-1E95CCC1832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TTC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 b="1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>
        <a:ln w="38100">
          <a:solidFill>
            <a:srgbClr val="FF0000"/>
          </a:solidFill>
          <a:tailEnd type="triangle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~NTTC 2016 Template.potx" id="{30F31F80-841A-4692-9C16-96298E5C3365}" vid="{A1287FF5-2D37-48D3-BB4A-79C7722276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~NTTC 2016 Template</Template>
  <TotalTime>0</TotalTime>
  <Words>3909</Words>
  <Application>Microsoft Office PowerPoint</Application>
  <PresentationFormat>On-screen Show (4:3)</PresentationFormat>
  <Paragraphs>474</Paragraphs>
  <Slides>66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Calibri</vt:lpstr>
      <vt:lpstr>Cambria</vt:lpstr>
      <vt:lpstr>Verdana</vt:lpstr>
      <vt:lpstr>Wingdings</vt:lpstr>
      <vt:lpstr>NTTC</vt:lpstr>
      <vt:lpstr>Using the Qualifying Child Charts</vt:lpstr>
      <vt:lpstr>Why?</vt:lpstr>
      <vt:lpstr>Why not just dependency rules?</vt:lpstr>
      <vt:lpstr>Laminated Tri-Fold </vt:lpstr>
      <vt:lpstr>Qualifying Child Tri-Fold</vt:lpstr>
      <vt:lpstr>Qualifying Child Charts</vt:lpstr>
      <vt:lpstr>Read the Introductory Page</vt:lpstr>
      <vt:lpstr>Terms You Need to Know (See back of laminated tri-fold)</vt:lpstr>
      <vt:lpstr>Terms You Need to Know (See back of laminated tri-fold)</vt:lpstr>
      <vt:lpstr>Terms You Need to Know (See back of laminated tri-fold)</vt:lpstr>
      <vt:lpstr>Start with Qualifying Child Chart </vt:lpstr>
      <vt:lpstr>Use the Child’s Name</vt:lpstr>
      <vt:lpstr>Follow the arrows</vt:lpstr>
      <vt:lpstr>Box 3</vt:lpstr>
      <vt:lpstr>Follow the arrows</vt:lpstr>
      <vt:lpstr>Blue boxes</vt:lpstr>
      <vt:lpstr>Repeat for Other Children</vt:lpstr>
      <vt:lpstr>Start with the middle generation</vt:lpstr>
      <vt:lpstr>Start with Qualifying Child Chart</vt:lpstr>
      <vt:lpstr>It looks very complicated, but...</vt:lpstr>
      <vt:lpstr>PowerPoint Presentation</vt:lpstr>
      <vt:lpstr>If situation is not straight-forward</vt:lpstr>
      <vt:lpstr>Example 1</vt:lpstr>
      <vt:lpstr>Start with John as QC of parents</vt:lpstr>
      <vt:lpstr>Continue with John as QC of parents</vt:lpstr>
      <vt:lpstr>Continue with John as QC of parents</vt:lpstr>
      <vt:lpstr>Continue with John as QC of parents</vt:lpstr>
      <vt:lpstr>Enter John in the Dependents Section</vt:lpstr>
      <vt:lpstr>Example 2</vt:lpstr>
      <vt:lpstr>Start with Ann as QC of Al</vt:lpstr>
      <vt:lpstr>PowerPoint Presentation</vt:lpstr>
      <vt:lpstr>PowerPoint Presentation</vt:lpstr>
      <vt:lpstr>Input</vt:lpstr>
      <vt:lpstr>Input</vt:lpstr>
      <vt:lpstr>If situation is not straight-forward</vt:lpstr>
      <vt:lpstr>Start with Billy as QC of Tom</vt:lpstr>
      <vt:lpstr>PowerPoint Presentation</vt:lpstr>
      <vt:lpstr>Billy</vt:lpstr>
      <vt:lpstr>Example 4:</vt:lpstr>
      <vt:lpstr>Example 4 Continued:</vt:lpstr>
      <vt:lpstr>PowerPoint Presentation</vt:lpstr>
      <vt:lpstr>PowerPoint Presentation</vt:lpstr>
      <vt:lpstr>What is Mary’s Situation?  Is she the QC of her parents?</vt:lpstr>
      <vt:lpstr>Continue with Mary as QC of her Parents</vt:lpstr>
      <vt:lpstr>Check: Lele as QC of Mary</vt:lpstr>
      <vt:lpstr>Continue with Lele as QC of Mary</vt:lpstr>
      <vt:lpstr>Continue with Lele as QC of Mary</vt:lpstr>
      <vt:lpstr>Check: Lele as QC of the Grandparents</vt:lpstr>
      <vt:lpstr>Continue with Lele as QC of Grandparents</vt:lpstr>
      <vt:lpstr>Go back to Chart 2 (Lele as QR of Sam)</vt:lpstr>
      <vt:lpstr>Confirmed:</vt:lpstr>
      <vt:lpstr>Dependent Section— Grandparent’s Return</vt:lpstr>
      <vt:lpstr>Example 5:</vt:lpstr>
      <vt:lpstr>Start with Alex as QC of his parents </vt:lpstr>
      <vt:lpstr>Continue with Alex as QC of his parents </vt:lpstr>
      <vt:lpstr>Continue with Alex as QC of his parents </vt:lpstr>
      <vt:lpstr>Go on to Sara as QC of Alex’s parents</vt:lpstr>
      <vt:lpstr>Go to Chart 2 (Sara as QR of Alex’s parents)</vt:lpstr>
      <vt:lpstr>Continue on Chart 2 (Sara as QR of Alex’s parents)</vt:lpstr>
      <vt:lpstr>Conclusion:</vt:lpstr>
      <vt:lpstr>Parent’s Return</vt:lpstr>
      <vt:lpstr>Other Requirements</vt:lpstr>
      <vt:lpstr>Summary – See Pub 17 for details</vt:lpstr>
      <vt:lpstr>Limitations</vt:lpstr>
      <vt:lpstr>Corrections</vt:lpstr>
      <vt:lpstr>Qualifying Child Charts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2013-10-18T13:16:22Z</dcterms:created>
  <dcterms:modified xsi:type="dcterms:W3CDTF">2016-12-16T16:44:55Z</dcterms:modified>
</cp:coreProperties>
</file>